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0691813" cy="7559675"/>
  <p:notesSz cx="9047163" cy="6742113"/>
  <p:embeddedFontLst>
    <p:embeddedFont>
      <p:font typeface="K26AlphaSans" panose="02000500000000000000" pitchFamily="2" charset="0"/>
      <p:regular r:id="rId21"/>
    </p:embeddedFont>
    <p:embeddedFont>
      <p:font typeface="KB3JustAQuickNote" panose="02000603000000000000" pitchFamily="2" charset="0"/>
      <p:regular r:id="rId22"/>
    </p:embeddedFont>
    <p:embeddedFont>
      <p:font typeface="K26AlphaABC" panose="02000500000000000000" pitchFamily="2" charset="0"/>
      <p:regular r:id="rId23"/>
    </p:embeddedFont>
    <p:embeddedFont>
      <p:font typeface="Calibri Light" panose="020F0302020204030204" pitchFamily="34" charset="0"/>
      <p:regular r:id="rId24"/>
      <p:italic r:id="rId25"/>
    </p:embeddedFont>
    <p:embeddedFont>
      <p:font typeface="KB3PurplePetals" panose="02000603000000000000" pitchFamily="2" charset="0"/>
      <p:regular r:id="rId26"/>
    </p:embeddedFont>
    <p:embeddedFont>
      <p:font typeface="Calibri" panose="020F050202020403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1" autoAdjust="0"/>
    <p:restoredTop sz="94660"/>
  </p:normalViewPr>
  <p:slideViewPr>
    <p:cSldViewPr snapToGrid="0">
      <p:cViewPr varScale="1">
        <p:scale>
          <a:sx n="80" d="100"/>
          <a:sy n="80" d="100"/>
        </p:scale>
        <p:origin x="76" y="5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yn Johnston" userId="20fa09e7b92a3596" providerId="LiveId" clId="{4D7DFC8F-C749-42B2-90A8-B209CA04E546}"/>
    <pc:docChg chg="custSel addSld modSld">
      <pc:chgData name="Carolyn Johnston" userId="20fa09e7b92a3596" providerId="LiveId" clId="{4D7DFC8F-C749-42B2-90A8-B209CA04E546}" dt="2018-05-21T19:15:18.622" v="36"/>
      <pc:docMkLst>
        <pc:docMk/>
      </pc:docMkLst>
      <pc:sldChg chg="modSp">
        <pc:chgData name="Carolyn Johnston" userId="20fa09e7b92a3596" providerId="LiveId" clId="{4D7DFC8F-C749-42B2-90A8-B209CA04E546}" dt="2018-05-21T19:13:11.553" v="14" actId="255"/>
        <pc:sldMkLst>
          <pc:docMk/>
          <pc:sldMk cId="4054654085" sldId="256"/>
        </pc:sldMkLst>
        <pc:spChg chg="mod">
          <ac:chgData name="Carolyn Johnston" userId="20fa09e7b92a3596" providerId="LiveId" clId="{4D7DFC8F-C749-42B2-90A8-B209CA04E546}" dt="2018-05-21T19:13:11.553" v="14" actId="255"/>
          <ac:spMkLst>
            <pc:docMk/>
            <pc:sldMk cId="4054654085" sldId="256"/>
            <ac:spMk id="3" creationId="{00000000-0000-0000-0000-000000000000}"/>
          </ac:spMkLst>
        </pc:spChg>
      </pc:sldChg>
      <pc:sldChg chg="addSp delSp modSp">
        <pc:chgData name="Carolyn Johnston" userId="20fa09e7b92a3596" providerId="LiveId" clId="{4D7DFC8F-C749-42B2-90A8-B209CA04E546}" dt="2018-05-21T19:13:27.754" v="32" actId="20577"/>
        <pc:sldMkLst>
          <pc:docMk/>
          <pc:sldMk cId="2119566886" sldId="257"/>
        </pc:sldMkLst>
        <pc:spChg chg="add mod">
          <ac:chgData name="Carolyn Johnston" userId="20fa09e7b92a3596" providerId="LiveId" clId="{4D7DFC8F-C749-42B2-90A8-B209CA04E546}" dt="2018-05-21T19:13:27.754" v="32" actId="20577"/>
          <ac:spMkLst>
            <pc:docMk/>
            <pc:sldMk cId="2119566886" sldId="257"/>
            <ac:spMk id="39" creationId="{93669791-EF9F-4ADF-AA1E-AC3E0CF515F5}"/>
          </ac:spMkLst>
        </pc:spChg>
        <pc:spChg chg="del">
          <ac:chgData name="Carolyn Johnston" userId="20fa09e7b92a3596" providerId="LiveId" clId="{4D7DFC8F-C749-42B2-90A8-B209CA04E546}" dt="2018-05-21T19:13:20.808" v="15" actId="478"/>
          <ac:spMkLst>
            <pc:docMk/>
            <pc:sldMk cId="2119566886" sldId="257"/>
            <ac:spMk id="44" creationId="{00000000-0000-0000-0000-000000000000}"/>
          </ac:spMkLst>
        </pc:spChg>
      </pc:sldChg>
      <pc:sldChg chg="add">
        <pc:chgData name="Carolyn Johnston" userId="20fa09e7b92a3596" providerId="LiveId" clId="{4D7DFC8F-C749-42B2-90A8-B209CA04E546}" dt="2018-05-21T19:14:01.831" v="33"/>
        <pc:sldMkLst>
          <pc:docMk/>
          <pc:sldMk cId="1707117354" sldId="260"/>
        </pc:sldMkLst>
      </pc:sldChg>
      <pc:sldChg chg="add">
        <pc:chgData name="Carolyn Johnston" userId="20fa09e7b92a3596" providerId="LiveId" clId="{4D7DFC8F-C749-42B2-90A8-B209CA04E546}" dt="2018-05-21T19:14:01.831" v="33"/>
        <pc:sldMkLst>
          <pc:docMk/>
          <pc:sldMk cId="1964014703" sldId="261"/>
        </pc:sldMkLst>
      </pc:sldChg>
      <pc:sldChg chg="add">
        <pc:chgData name="Carolyn Johnston" userId="20fa09e7b92a3596" providerId="LiveId" clId="{4D7DFC8F-C749-42B2-90A8-B209CA04E546}" dt="2018-05-21T19:14:01.831" v="33"/>
        <pc:sldMkLst>
          <pc:docMk/>
          <pc:sldMk cId="1620442273" sldId="262"/>
        </pc:sldMkLst>
      </pc:sldChg>
      <pc:sldChg chg="add">
        <pc:chgData name="Carolyn Johnston" userId="20fa09e7b92a3596" providerId="LiveId" clId="{4D7DFC8F-C749-42B2-90A8-B209CA04E546}" dt="2018-05-21T19:14:01.831" v="33"/>
        <pc:sldMkLst>
          <pc:docMk/>
          <pc:sldMk cId="1302883084" sldId="263"/>
        </pc:sldMkLst>
      </pc:sldChg>
      <pc:sldChg chg="add">
        <pc:chgData name="Carolyn Johnston" userId="20fa09e7b92a3596" providerId="LiveId" clId="{4D7DFC8F-C749-42B2-90A8-B209CA04E546}" dt="2018-05-21T19:14:29.749" v="34"/>
        <pc:sldMkLst>
          <pc:docMk/>
          <pc:sldMk cId="1684062403" sldId="264"/>
        </pc:sldMkLst>
      </pc:sldChg>
      <pc:sldChg chg="add">
        <pc:chgData name="Carolyn Johnston" userId="20fa09e7b92a3596" providerId="LiveId" clId="{4D7DFC8F-C749-42B2-90A8-B209CA04E546}" dt="2018-05-21T19:14:29.749" v="34"/>
        <pc:sldMkLst>
          <pc:docMk/>
          <pc:sldMk cId="3736172007" sldId="265"/>
        </pc:sldMkLst>
      </pc:sldChg>
      <pc:sldChg chg="add">
        <pc:chgData name="Carolyn Johnston" userId="20fa09e7b92a3596" providerId="LiveId" clId="{4D7DFC8F-C749-42B2-90A8-B209CA04E546}" dt="2018-05-21T19:14:29.749" v="34"/>
        <pc:sldMkLst>
          <pc:docMk/>
          <pc:sldMk cId="2155976886" sldId="266"/>
        </pc:sldMkLst>
      </pc:sldChg>
      <pc:sldChg chg="add">
        <pc:chgData name="Carolyn Johnston" userId="20fa09e7b92a3596" providerId="LiveId" clId="{4D7DFC8F-C749-42B2-90A8-B209CA04E546}" dt="2018-05-21T19:14:50.328" v="35"/>
        <pc:sldMkLst>
          <pc:docMk/>
          <pc:sldMk cId="1704330569" sldId="267"/>
        </pc:sldMkLst>
      </pc:sldChg>
      <pc:sldChg chg="add">
        <pc:chgData name="Carolyn Johnston" userId="20fa09e7b92a3596" providerId="LiveId" clId="{4D7DFC8F-C749-42B2-90A8-B209CA04E546}" dt="2018-05-21T19:14:50.328" v="35"/>
        <pc:sldMkLst>
          <pc:docMk/>
          <pc:sldMk cId="12218112" sldId="268"/>
        </pc:sldMkLst>
      </pc:sldChg>
      <pc:sldChg chg="add">
        <pc:chgData name="Carolyn Johnston" userId="20fa09e7b92a3596" providerId="LiveId" clId="{4D7DFC8F-C749-42B2-90A8-B209CA04E546}" dt="2018-05-21T19:14:50.328" v="35"/>
        <pc:sldMkLst>
          <pc:docMk/>
          <pc:sldMk cId="1888228495" sldId="269"/>
        </pc:sldMkLst>
      </pc:sldChg>
      <pc:sldChg chg="add">
        <pc:chgData name="Carolyn Johnston" userId="20fa09e7b92a3596" providerId="LiveId" clId="{4D7DFC8F-C749-42B2-90A8-B209CA04E546}" dt="2018-05-21T19:15:18.622" v="36"/>
        <pc:sldMkLst>
          <pc:docMk/>
          <pc:sldMk cId="4061876705" sldId="270"/>
        </pc:sldMkLst>
      </pc:sldChg>
      <pc:sldChg chg="add">
        <pc:chgData name="Carolyn Johnston" userId="20fa09e7b92a3596" providerId="LiveId" clId="{4D7DFC8F-C749-42B2-90A8-B209CA04E546}" dt="2018-05-21T19:15:18.622" v="36"/>
        <pc:sldMkLst>
          <pc:docMk/>
          <pc:sldMk cId="4233595514" sldId="271"/>
        </pc:sldMkLst>
      </pc:sldChg>
      <pc:sldChg chg="add">
        <pc:chgData name="Carolyn Johnston" userId="20fa09e7b92a3596" providerId="LiveId" clId="{4D7DFC8F-C749-42B2-90A8-B209CA04E546}" dt="2018-05-21T19:15:18.622" v="36"/>
        <pc:sldMkLst>
          <pc:docMk/>
          <pc:sldMk cId="407482344" sldId="272"/>
        </pc:sldMkLst>
      </pc:sldChg>
      <pc:sldChg chg="add">
        <pc:chgData name="Carolyn Johnston" userId="20fa09e7b92a3596" providerId="LiveId" clId="{4D7DFC8F-C749-42B2-90A8-B209CA04E546}" dt="2018-05-21T19:15:18.622" v="36"/>
        <pc:sldMkLst>
          <pc:docMk/>
          <pc:sldMk cId="4226173455" sldId="273"/>
        </pc:sldMkLst>
      </pc:sldChg>
      <pc:sldChg chg="add">
        <pc:chgData name="Carolyn Johnston" userId="20fa09e7b92a3596" providerId="LiveId" clId="{4D7DFC8F-C749-42B2-90A8-B209CA04E546}" dt="2018-05-21T19:15:18.622" v="36"/>
        <pc:sldMkLst>
          <pc:docMk/>
          <pc:sldMk cId="2503358732" sldId="27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en-US"/>
              <a:t>Click to edit Master title style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474E00-359F-47A3-80D4-BE19664FB309}" type="datetimeFigureOut">
              <a:rPr lang="en-GB" smtClean="0"/>
              <a:t>21/05/2018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15CA61-884A-41B4-80C2-357A9D0F4CAB}" type="slidenum">
              <a:rPr lang="en-GB" smtClean="0"/>
              <a:t>‹#›</a:t>
            </a:fld>
            <a:endParaRPr lang="en-GB"/>
          </a:p>
        </p:txBody>
      </p:sp>
    </p:spTree>
    <p:extLst>
      <p:ext uri="{BB962C8B-B14F-4D97-AF65-F5344CB8AC3E}">
        <p14:creationId xmlns:p14="http://schemas.microsoft.com/office/powerpoint/2010/main" val="2667473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474E00-359F-47A3-80D4-BE19664FB309}" type="datetimeFigureOut">
              <a:rPr lang="en-GB" smtClean="0"/>
              <a:t>21/05/2018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15CA61-884A-41B4-80C2-357A9D0F4CAB}" type="slidenum">
              <a:rPr lang="en-GB" smtClean="0"/>
              <a:t>‹#›</a:t>
            </a:fld>
            <a:endParaRPr lang="en-GB"/>
          </a:p>
        </p:txBody>
      </p:sp>
    </p:spTree>
    <p:extLst>
      <p:ext uri="{BB962C8B-B14F-4D97-AF65-F5344CB8AC3E}">
        <p14:creationId xmlns:p14="http://schemas.microsoft.com/office/powerpoint/2010/main" val="1249055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474E00-359F-47A3-80D4-BE19664FB309}" type="datetimeFigureOut">
              <a:rPr lang="en-GB" smtClean="0"/>
              <a:t>21/05/2018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15CA61-884A-41B4-80C2-357A9D0F4CAB}" type="slidenum">
              <a:rPr lang="en-GB" smtClean="0"/>
              <a:t>‹#›</a:t>
            </a:fld>
            <a:endParaRPr lang="en-GB"/>
          </a:p>
        </p:txBody>
      </p:sp>
    </p:spTree>
    <p:extLst>
      <p:ext uri="{BB962C8B-B14F-4D97-AF65-F5344CB8AC3E}">
        <p14:creationId xmlns:p14="http://schemas.microsoft.com/office/powerpoint/2010/main" val="28903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474E00-359F-47A3-80D4-BE19664FB309}" type="datetimeFigureOut">
              <a:rPr lang="en-GB" smtClean="0"/>
              <a:t>21/05/2018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15CA61-884A-41B4-80C2-357A9D0F4CAB}" type="slidenum">
              <a:rPr lang="en-GB" smtClean="0"/>
              <a:t>‹#›</a:t>
            </a:fld>
            <a:endParaRPr lang="en-GB"/>
          </a:p>
        </p:txBody>
      </p:sp>
    </p:spTree>
    <p:extLst>
      <p:ext uri="{BB962C8B-B14F-4D97-AF65-F5344CB8AC3E}">
        <p14:creationId xmlns:p14="http://schemas.microsoft.com/office/powerpoint/2010/main" val="3701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en-US"/>
              <a:t>Click to edit Master title style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474E00-359F-47A3-80D4-BE19664FB309}" type="datetimeFigureOut">
              <a:rPr lang="en-GB" smtClean="0"/>
              <a:t>21/05/2018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15CA61-884A-41B4-80C2-357A9D0F4CAB}" type="slidenum">
              <a:rPr lang="en-GB" smtClean="0"/>
              <a:t>‹#›</a:t>
            </a:fld>
            <a:endParaRPr lang="en-GB"/>
          </a:p>
        </p:txBody>
      </p:sp>
    </p:spTree>
    <p:extLst>
      <p:ext uri="{BB962C8B-B14F-4D97-AF65-F5344CB8AC3E}">
        <p14:creationId xmlns:p14="http://schemas.microsoft.com/office/powerpoint/2010/main" val="2148743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474E00-359F-47A3-80D4-BE19664FB309}" type="datetimeFigureOut">
              <a:rPr lang="en-GB" smtClean="0"/>
              <a:t>21/05/2018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15CA61-884A-41B4-80C2-357A9D0F4CAB}" type="slidenum">
              <a:rPr lang="en-GB" smtClean="0"/>
              <a:t>‹#›</a:t>
            </a:fld>
            <a:endParaRPr lang="en-GB"/>
          </a:p>
        </p:txBody>
      </p:sp>
    </p:spTree>
    <p:extLst>
      <p:ext uri="{BB962C8B-B14F-4D97-AF65-F5344CB8AC3E}">
        <p14:creationId xmlns:p14="http://schemas.microsoft.com/office/powerpoint/2010/main" val="1332940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4" name="Content Placeholder 3"/>
          <p:cNvSpPr>
            <a:spLocks noGrp="1"/>
          </p:cNvSpPr>
          <p:nvPr>
            <p:ph sz="half" idx="2"/>
          </p:nvPr>
        </p:nvSpPr>
        <p:spPr>
          <a:xfrm>
            <a:off x="736456" y="2761381"/>
            <a:ext cx="4523137"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6" name="Content Placeholder 5"/>
          <p:cNvSpPr>
            <a:spLocks noGrp="1"/>
          </p:cNvSpPr>
          <p:nvPr>
            <p:ph sz="quarter" idx="4"/>
          </p:nvPr>
        </p:nvSpPr>
        <p:spPr>
          <a:xfrm>
            <a:off x="5412731" y="2761381"/>
            <a:ext cx="4545413"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474E00-359F-47A3-80D4-BE19664FB309}" type="datetimeFigureOut">
              <a:rPr lang="en-GB" smtClean="0"/>
              <a:t>21/05/2018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315CA61-884A-41B4-80C2-357A9D0F4CAB}" type="slidenum">
              <a:rPr lang="en-GB" smtClean="0"/>
              <a:t>‹#›</a:t>
            </a:fld>
            <a:endParaRPr lang="en-GB"/>
          </a:p>
        </p:txBody>
      </p:sp>
    </p:spTree>
    <p:extLst>
      <p:ext uri="{BB962C8B-B14F-4D97-AF65-F5344CB8AC3E}">
        <p14:creationId xmlns:p14="http://schemas.microsoft.com/office/powerpoint/2010/main" val="1610495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474E00-359F-47A3-80D4-BE19664FB309}" type="datetimeFigureOut">
              <a:rPr lang="en-GB" smtClean="0"/>
              <a:t>21/05/2018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315CA61-884A-41B4-80C2-357A9D0F4CAB}" type="slidenum">
              <a:rPr lang="en-GB" smtClean="0"/>
              <a:t>‹#›</a:t>
            </a:fld>
            <a:endParaRPr lang="en-GB"/>
          </a:p>
        </p:txBody>
      </p:sp>
    </p:spTree>
    <p:extLst>
      <p:ext uri="{BB962C8B-B14F-4D97-AF65-F5344CB8AC3E}">
        <p14:creationId xmlns:p14="http://schemas.microsoft.com/office/powerpoint/2010/main" val="1570188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74E00-359F-47A3-80D4-BE19664FB309}" type="datetimeFigureOut">
              <a:rPr lang="en-GB" smtClean="0"/>
              <a:t>21/05/2018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315CA61-884A-41B4-80C2-357A9D0F4CAB}" type="slidenum">
              <a:rPr lang="en-GB" smtClean="0"/>
              <a:t>‹#›</a:t>
            </a:fld>
            <a:endParaRPr lang="en-GB"/>
          </a:p>
        </p:txBody>
      </p:sp>
    </p:spTree>
    <p:extLst>
      <p:ext uri="{BB962C8B-B14F-4D97-AF65-F5344CB8AC3E}">
        <p14:creationId xmlns:p14="http://schemas.microsoft.com/office/powerpoint/2010/main" val="1069702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Click to edit Master text styles</a:t>
            </a:r>
          </a:p>
        </p:txBody>
      </p:sp>
      <p:sp>
        <p:nvSpPr>
          <p:cNvPr id="5" name="Date Placeholder 4"/>
          <p:cNvSpPr>
            <a:spLocks noGrp="1"/>
          </p:cNvSpPr>
          <p:nvPr>
            <p:ph type="dt" sz="half" idx="10"/>
          </p:nvPr>
        </p:nvSpPr>
        <p:spPr/>
        <p:txBody>
          <a:bodyPr/>
          <a:lstStyle/>
          <a:p>
            <a:fld id="{CA474E00-359F-47A3-80D4-BE19664FB309}" type="datetimeFigureOut">
              <a:rPr lang="en-GB" smtClean="0"/>
              <a:t>21/05/2018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15CA61-884A-41B4-80C2-357A9D0F4CAB}" type="slidenum">
              <a:rPr lang="en-GB" smtClean="0"/>
              <a:t>‹#›</a:t>
            </a:fld>
            <a:endParaRPr lang="en-GB"/>
          </a:p>
        </p:txBody>
      </p:sp>
    </p:spTree>
    <p:extLst>
      <p:ext uri="{BB962C8B-B14F-4D97-AF65-F5344CB8AC3E}">
        <p14:creationId xmlns:p14="http://schemas.microsoft.com/office/powerpoint/2010/main" val="2812101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a:t>Click icon to add picture</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Click to edit Master text styles</a:t>
            </a:r>
          </a:p>
        </p:txBody>
      </p:sp>
      <p:sp>
        <p:nvSpPr>
          <p:cNvPr id="5" name="Date Placeholder 4"/>
          <p:cNvSpPr>
            <a:spLocks noGrp="1"/>
          </p:cNvSpPr>
          <p:nvPr>
            <p:ph type="dt" sz="half" idx="10"/>
          </p:nvPr>
        </p:nvSpPr>
        <p:spPr/>
        <p:txBody>
          <a:bodyPr/>
          <a:lstStyle/>
          <a:p>
            <a:fld id="{CA474E00-359F-47A3-80D4-BE19664FB309}" type="datetimeFigureOut">
              <a:rPr lang="en-GB" smtClean="0"/>
              <a:t>21/05/2018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15CA61-884A-41B4-80C2-357A9D0F4CAB}" type="slidenum">
              <a:rPr lang="en-GB" smtClean="0"/>
              <a:t>‹#›</a:t>
            </a:fld>
            <a:endParaRPr lang="en-GB"/>
          </a:p>
        </p:txBody>
      </p:sp>
    </p:spTree>
    <p:extLst>
      <p:ext uri="{BB962C8B-B14F-4D97-AF65-F5344CB8AC3E}">
        <p14:creationId xmlns:p14="http://schemas.microsoft.com/office/powerpoint/2010/main" val="1665441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CA474E00-359F-47A3-80D4-BE19664FB309}" type="datetimeFigureOut">
              <a:rPr lang="en-GB" smtClean="0"/>
              <a:t>21/05/2018</a:t>
            </a:fld>
            <a:endParaRPr lang="en-GB"/>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6315CA61-884A-41B4-80C2-357A9D0F4CAB}" type="slidenum">
              <a:rPr lang="en-GB" smtClean="0"/>
              <a:t>‹#›</a:t>
            </a:fld>
            <a:endParaRPr lang="en-GB"/>
          </a:p>
        </p:txBody>
      </p:sp>
    </p:spTree>
    <p:extLst>
      <p:ext uri="{BB962C8B-B14F-4D97-AF65-F5344CB8AC3E}">
        <p14:creationId xmlns:p14="http://schemas.microsoft.com/office/powerpoint/2010/main" val="9074151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29452673"/>
              </p:ext>
            </p:extLst>
          </p:nvPr>
        </p:nvGraphicFramePr>
        <p:xfrm>
          <a:off x="608489" y="489479"/>
          <a:ext cx="9612000" cy="6588000"/>
        </p:xfrm>
        <a:graphic>
          <a:graphicData uri="http://schemas.openxmlformats.org/drawingml/2006/table">
            <a:tbl>
              <a:tblPr firstRow="1" bandRow="1">
                <a:tableStyleId>{5940675A-B579-460E-94D1-54222C63F5DA}</a:tableStyleId>
              </a:tblPr>
              <a:tblGrid>
                <a:gridCol w="3204000">
                  <a:extLst>
                    <a:ext uri="{9D8B030D-6E8A-4147-A177-3AD203B41FA5}">
                      <a16:colId xmlns:a16="http://schemas.microsoft.com/office/drawing/2014/main" val="20000"/>
                    </a:ext>
                  </a:extLst>
                </a:gridCol>
                <a:gridCol w="3204000">
                  <a:extLst>
                    <a:ext uri="{9D8B030D-6E8A-4147-A177-3AD203B41FA5}">
                      <a16:colId xmlns:a16="http://schemas.microsoft.com/office/drawing/2014/main" val="20001"/>
                    </a:ext>
                  </a:extLst>
                </a:gridCol>
                <a:gridCol w="3204000">
                  <a:extLst>
                    <a:ext uri="{9D8B030D-6E8A-4147-A177-3AD203B41FA5}">
                      <a16:colId xmlns:a16="http://schemas.microsoft.com/office/drawing/2014/main" val="20002"/>
                    </a:ext>
                  </a:extLst>
                </a:gridCol>
              </a:tblGrid>
              <a:tr h="2196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2196000">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1"/>
                  </a:ext>
                </a:extLst>
              </a:tr>
              <a:tr h="2196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2"/>
                  </a:ext>
                </a:extLst>
              </a:tr>
            </a:tbl>
          </a:graphicData>
        </a:graphic>
      </p:graphicFrame>
      <p:sp>
        <p:nvSpPr>
          <p:cNvPr id="3" name="TextBox 2"/>
          <p:cNvSpPr txBox="1"/>
          <p:nvPr/>
        </p:nvSpPr>
        <p:spPr>
          <a:xfrm>
            <a:off x="3684353" y="2777765"/>
            <a:ext cx="3454178" cy="2154436"/>
          </a:xfrm>
          <a:prstGeom prst="rect">
            <a:avLst/>
          </a:prstGeom>
          <a:noFill/>
        </p:spPr>
        <p:txBody>
          <a:bodyPr wrap="square" rtlCol="0">
            <a:spAutoFit/>
          </a:bodyPr>
          <a:lstStyle/>
          <a:p>
            <a:pPr algn="ctr"/>
            <a:r>
              <a:rPr lang="en-GB" sz="3500" b="1" dirty="0" err="1">
                <a:latin typeface="KB3JustAQuickNote" panose="02000603000000000000" pitchFamily="2" charset="0"/>
                <a:ea typeface="KB3JustAQuickNote" panose="02000603000000000000" pitchFamily="2" charset="0"/>
              </a:rPr>
              <a:t>Groosham</a:t>
            </a:r>
            <a:r>
              <a:rPr lang="en-GB" sz="3500" b="1" dirty="0">
                <a:latin typeface="KB3JustAQuickNote" panose="02000603000000000000" pitchFamily="2" charset="0"/>
                <a:ea typeface="KB3JustAQuickNote" panose="02000603000000000000" pitchFamily="2" charset="0"/>
              </a:rPr>
              <a:t> Grange</a:t>
            </a:r>
          </a:p>
          <a:p>
            <a:pPr algn="ctr"/>
            <a:r>
              <a:rPr lang="en-GB" sz="2400" b="1" dirty="0">
                <a:latin typeface="KB3JustAQuickNote" panose="02000603000000000000" pitchFamily="2" charset="0"/>
                <a:ea typeface="KB3JustAQuickNote" panose="02000603000000000000" pitchFamily="2" charset="0"/>
              </a:rPr>
              <a:t>Chapters 1-3</a:t>
            </a:r>
          </a:p>
          <a:p>
            <a:pPr algn="ctr"/>
            <a:endParaRPr lang="en-GB" sz="2000" b="1" dirty="0">
              <a:latin typeface="KB3JustAQuickNote" panose="02000603000000000000" pitchFamily="2" charset="0"/>
              <a:ea typeface="KB3JustAQuickNote" panose="02000603000000000000" pitchFamily="2" charset="0"/>
            </a:endParaRPr>
          </a:p>
          <a:p>
            <a:pPr algn="ctr"/>
            <a:r>
              <a:rPr lang="en-GB" sz="2000" b="1" dirty="0">
                <a:latin typeface="KB3JustAQuickNote" panose="02000603000000000000" pitchFamily="2" charset="0"/>
                <a:ea typeface="KB3JustAQuickNote" panose="02000603000000000000" pitchFamily="2" charset="0"/>
              </a:rPr>
              <a:t>By Anthony Horowitz</a:t>
            </a:r>
          </a:p>
        </p:txBody>
      </p:sp>
      <p:sp>
        <p:nvSpPr>
          <p:cNvPr id="4" name="TextBox 3"/>
          <p:cNvSpPr txBox="1"/>
          <p:nvPr/>
        </p:nvSpPr>
        <p:spPr>
          <a:xfrm>
            <a:off x="3865502" y="577556"/>
            <a:ext cx="3137559" cy="2077492"/>
          </a:xfrm>
          <a:prstGeom prst="rect">
            <a:avLst/>
          </a:prstGeom>
          <a:noFill/>
        </p:spPr>
        <p:txBody>
          <a:bodyPr wrap="square" rtlCol="0">
            <a:spAutoFit/>
          </a:bodyPr>
          <a:lstStyle/>
          <a:p>
            <a:endParaRPr lang="en-GB" sz="1200" dirty="0">
              <a:latin typeface="K26AlphaABC" panose="02000500000000000000" pitchFamily="2" charset="0"/>
              <a:ea typeface="KB3PurplePetals" panose="02000603000000000000" pitchFamily="2" charset="0"/>
            </a:endParaRPr>
          </a:p>
          <a:p>
            <a:pPr marL="228600" indent="-228600">
              <a:buAutoNum type="arabicPeriod"/>
            </a:pPr>
            <a:r>
              <a:rPr lang="en-GB" sz="1300" dirty="0">
                <a:latin typeface="K26AlphaABC" panose="02000500000000000000" pitchFamily="2" charset="0"/>
                <a:ea typeface="KB3PurplePetals" panose="02000603000000000000" pitchFamily="2" charset="0"/>
              </a:rPr>
              <a:t>Who are the 3 main characters in Chapter 1? </a:t>
            </a:r>
          </a:p>
          <a:p>
            <a:pPr marL="228600" indent="-228600">
              <a:buAutoNum type="arabicPeriod"/>
            </a:pPr>
            <a:r>
              <a:rPr lang="en-GB" sz="1300" dirty="0">
                <a:latin typeface="K26AlphaABC" panose="02000500000000000000" pitchFamily="2" charset="0"/>
                <a:ea typeface="KB3PurplePetals" panose="02000603000000000000" pitchFamily="2" charset="0"/>
              </a:rPr>
              <a:t>Where are the characters in this chapter and what are they doing at the beginning of the chapter? </a:t>
            </a:r>
          </a:p>
          <a:p>
            <a:pPr marL="228600" indent="-228600">
              <a:buAutoNum type="arabicPeriod"/>
            </a:pPr>
            <a:r>
              <a:rPr lang="en-GB" sz="1300" dirty="0">
                <a:latin typeface="K26AlphaABC" panose="02000500000000000000" pitchFamily="2" charset="0"/>
                <a:ea typeface="KB3PurplePetals" panose="02000603000000000000" pitchFamily="2" charset="0"/>
              </a:rPr>
              <a:t>What bad news do the parents get from David? </a:t>
            </a:r>
          </a:p>
          <a:p>
            <a:pPr marL="228600" indent="-228600">
              <a:buAutoNum type="arabicPeriod"/>
            </a:pPr>
            <a:r>
              <a:rPr lang="en-GB" sz="1300" dirty="0">
                <a:latin typeface="K26AlphaABC" panose="02000500000000000000" pitchFamily="2" charset="0"/>
                <a:ea typeface="KB3PurplePetals" panose="02000603000000000000" pitchFamily="2" charset="0"/>
              </a:rPr>
              <a:t>Write down 2 very unusual things that happen in this chapter.</a:t>
            </a:r>
          </a:p>
        </p:txBody>
      </p:sp>
      <p:sp>
        <p:nvSpPr>
          <p:cNvPr id="6" name="TextBox 5"/>
          <p:cNvSpPr txBox="1"/>
          <p:nvPr/>
        </p:nvSpPr>
        <p:spPr>
          <a:xfrm>
            <a:off x="7003061" y="5105639"/>
            <a:ext cx="3291357" cy="1954381"/>
          </a:xfrm>
          <a:prstGeom prst="rect">
            <a:avLst/>
          </a:prstGeom>
          <a:noFill/>
        </p:spPr>
        <p:txBody>
          <a:bodyPr wrap="square" rtlCol="0">
            <a:spAutoFit/>
          </a:bodyPr>
          <a:lstStyle/>
          <a:p>
            <a:r>
              <a:rPr lang="en-GB" sz="1100" dirty="0">
                <a:latin typeface="K26AlphaABC" panose="02000500000000000000" pitchFamily="2" charset="0"/>
                <a:ea typeface="KB3PurplePetals" panose="02000603000000000000" pitchFamily="2" charset="0"/>
              </a:rPr>
              <a:t>Jill is one of David’s travelling companions on his way to </a:t>
            </a:r>
            <a:r>
              <a:rPr lang="en-GB" sz="1100" dirty="0" err="1">
                <a:latin typeface="K26AlphaABC" panose="02000500000000000000" pitchFamily="2" charset="0"/>
                <a:ea typeface="KB3PurplePetals" panose="02000603000000000000" pitchFamily="2" charset="0"/>
              </a:rPr>
              <a:t>Groosham</a:t>
            </a:r>
            <a:r>
              <a:rPr lang="en-GB" sz="1100" dirty="0">
                <a:latin typeface="K26AlphaABC" panose="02000500000000000000" pitchFamily="2" charset="0"/>
                <a:ea typeface="KB3PurplePetals" panose="02000603000000000000" pitchFamily="2" charset="0"/>
              </a:rPr>
              <a:t> Grange. </a:t>
            </a:r>
          </a:p>
          <a:p>
            <a:endParaRPr lang="en-GB" sz="1100" dirty="0">
              <a:latin typeface="K26AlphaABC" panose="02000500000000000000" pitchFamily="2" charset="0"/>
              <a:ea typeface="KB3PurplePetals" panose="02000603000000000000" pitchFamily="2" charset="0"/>
            </a:endParaRPr>
          </a:p>
          <a:p>
            <a:pPr marL="228600" indent="-228600">
              <a:buAutoNum type="arabicPeriod"/>
            </a:pPr>
            <a:r>
              <a:rPr lang="en-GB" sz="1100" dirty="0">
                <a:latin typeface="K26AlphaABC" panose="02000500000000000000" pitchFamily="2" charset="0"/>
                <a:ea typeface="KB3PurplePetals" panose="02000603000000000000" pitchFamily="2" charset="0"/>
              </a:rPr>
              <a:t>Make a mind map with at least 7 facts about Jill. </a:t>
            </a:r>
          </a:p>
          <a:p>
            <a:pPr marL="228600" indent="-228600">
              <a:buAutoNum type="arabicPeriod"/>
            </a:pPr>
            <a:r>
              <a:rPr lang="en-GB" sz="1100" dirty="0">
                <a:latin typeface="K26AlphaABC" panose="02000500000000000000" pitchFamily="2" charset="0"/>
                <a:ea typeface="KB3PurplePetals" panose="02000603000000000000" pitchFamily="2" charset="0"/>
              </a:rPr>
              <a:t>Use your mind map to write a descriptive paragraph about your character. Your paragraph should have an:</a:t>
            </a:r>
          </a:p>
          <a:p>
            <a:pPr marL="685800" lvl="1" indent="-228600">
              <a:buFont typeface="Arial" panose="020B0604020202020204" pitchFamily="34" charset="0"/>
              <a:buChar char="•"/>
            </a:pPr>
            <a:r>
              <a:rPr lang="en-GB" sz="1100" dirty="0">
                <a:latin typeface="K26AlphaABC" panose="02000500000000000000" pitchFamily="2" charset="0"/>
                <a:ea typeface="KB3PurplePetals" panose="02000603000000000000" pitchFamily="2" charset="0"/>
              </a:rPr>
              <a:t>Opening sentence</a:t>
            </a:r>
          </a:p>
          <a:p>
            <a:pPr marL="685800" lvl="1" indent="-228600">
              <a:buFont typeface="Arial" panose="020B0604020202020204" pitchFamily="34" charset="0"/>
              <a:buChar char="•"/>
            </a:pPr>
            <a:r>
              <a:rPr lang="en-GB" sz="1100" dirty="0">
                <a:latin typeface="K26AlphaABC" panose="02000500000000000000" pitchFamily="2" charset="0"/>
                <a:ea typeface="KB3PurplePetals" panose="02000603000000000000" pitchFamily="2" charset="0"/>
              </a:rPr>
              <a:t>Supporting facts</a:t>
            </a:r>
          </a:p>
          <a:p>
            <a:pPr marL="685800" lvl="1" indent="-228600">
              <a:buFont typeface="Arial" panose="020B0604020202020204" pitchFamily="34" charset="0"/>
              <a:buChar char="•"/>
            </a:pPr>
            <a:r>
              <a:rPr lang="en-GB" sz="1100" dirty="0">
                <a:latin typeface="K26AlphaABC" panose="02000500000000000000" pitchFamily="2" charset="0"/>
                <a:ea typeface="KB3PurplePetals" panose="02000603000000000000" pitchFamily="2" charset="0"/>
              </a:rPr>
              <a:t>Closing sentence</a:t>
            </a:r>
          </a:p>
        </p:txBody>
      </p:sp>
      <p:sp>
        <p:nvSpPr>
          <p:cNvPr id="8" name="TextBox 7"/>
          <p:cNvSpPr txBox="1"/>
          <p:nvPr/>
        </p:nvSpPr>
        <p:spPr>
          <a:xfrm>
            <a:off x="588785" y="2974827"/>
            <a:ext cx="3276718" cy="2292935"/>
          </a:xfrm>
          <a:prstGeom prst="rect">
            <a:avLst/>
          </a:prstGeom>
          <a:noFill/>
        </p:spPr>
        <p:txBody>
          <a:bodyPr wrap="square" rtlCol="0">
            <a:spAutoFit/>
          </a:bodyPr>
          <a:lstStyle/>
          <a:p>
            <a:r>
              <a:rPr lang="en-GB" sz="1100" dirty="0">
                <a:latin typeface="K26AlphaABC" panose="02000500000000000000" pitchFamily="2" charset="0"/>
                <a:ea typeface="KB3PurplePetals" panose="02000603000000000000" pitchFamily="2" charset="0"/>
              </a:rPr>
              <a:t>Read Chapter 2 ‘The Prospectus’.</a:t>
            </a:r>
          </a:p>
          <a:p>
            <a:pPr marL="342900" indent="-342900">
              <a:buAutoNum type="arabicPeriod"/>
            </a:pPr>
            <a:r>
              <a:rPr lang="en-GB" sz="1100" dirty="0">
                <a:latin typeface="K26AlphaABC" panose="02000500000000000000" pitchFamily="2" charset="0"/>
                <a:ea typeface="KB3PurplePetals" panose="02000603000000000000" pitchFamily="2" charset="0"/>
              </a:rPr>
              <a:t>What is the setting for this chapter? </a:t>
            </a:r>
          </a:p>
          <a:p>
            <a:pPr marL="342900" indent="-342900">
              <a:buAutoNum type="arabicPeriod"/>
            </a:pPr>
            <a:r>
              <a:rPr lang="en-GB" sz="1100" dirty="0">
                <a:latin typeface="K26AlphaABC" panose="02000500000000000000" pitchFamily="2" charset="0"/>
                <a:ea typeface="KB3PurplePetals" panose="02000603000000000000" pitchFamily="2" charset="0"/>
              </a:rPr>
              <a:t>What arrives in the post? </a:t>
            </a:r>
          </a:p>
          <a:p>
            <a:pPr marL="342900" indent="-342900">
              <a:buAutoNum type="arabicPeriod"/>
            </a:pPr>
            <a:r>
              <a:rPr lang="en-GB" sz="1100" dirty="0">
                <a:latin typeface="K26AlphaABC" panose="02000500000000000000" pitchFamily="2" charset="0"/>
                <a:ea typeface="KB3PurplePetals" panose="02000603000000000000" pitchFamily="2" charset="0"/>
              </a:rPr>
              <a:t>What is very odd about the letter that arrives with the Prospectus? </a:t>
            </a:r>
          </a:p>
          <a:p>
            <a:pPr marL="342900" indent="-342900">
              <a:buAutoNum type="arabicPeriod"/>
            </a:pPr>
            <a:r>
              <a:rPr lang="en-GB" sz="1100" dirty="0">
                <a:latin typeface="K26AlphaABC" panose="02000500000000000000" pitchFamily="2" charset="0"/>
                <a:ea typeface="KB3PurplePetals" panose="02000603000000000000" pitchFamily="2" charset="0"/>
              </a:rPr>
              <a:t>Why do you think Mr. </a:t>
            </a:r>
            <a:r>
              <a:rPr lang="en-GB" sz="1100" dirty="0" err="1">
                <a:latin typeface="K26AlphaABC" panose="02000500000000000000" pitchFamily="2" charset="0"/>
                <a:ea typeface="KB3PurplePetals" panose="02000603000000000000" pitchFamily="2" charset="0"/>
              </a:rPr>
              <a:t>Kilgraw</a:t>
            </a:r>
            <a:r>
              <a:rPr lang="en-GB" sz="1100" dirty="0">
                <a:latin typeface="K26AlphaABC" panose="02000500000000000000" pitchFamily="2" charset="0"/>
                <a:ea typeface="KB3PurplePetals" panose="02000603000000000000" pitchFamily="2" charset="0"/>
              </a:rPr>
              <a:t> doesn’t want parents to visit the school? </a:t>
            </a:r>
          </a:p>
          <a:p>
            <a:pPr marL="342900" indent="-342900">
              <a:buAutoNum type="arabicPeriod"/>
            </a:pPr>
            <a:r>
              <a:rPr lang="en-GB" sz="1100" dirty="0">
                <a:latin typeface="K26AlphaABC" panose="02000500000000000000" pitchFamily="2" charset="0"/>
                <a:ea typeface="KB3PurplePetals" panose="02000603000000000000" pitchFamily="2" charset="0"/>
              </a:rPr>
              <a:t>What do you think Mr. </a:t>
            </a:r>
            <a:r>
              <a:rPr lang="en-GB" sz="1100" dirty="0" err="1">
                <a:latin typeface="K26AlphaABC" panose="02000500000000000000" pitchFamily="2" charset="0"/>
                <a:ea typeface="KB3PurplePetals" panose="02000603000000000000" pitchFamily="2" charset="0"/>
              </a:rPr>
              <a:t>Kilgraw</a:t>
            </a:r>
            <a:r>
              <a:rPr lang="en-GB" sz="1100" dirty="0">
                <a:latin typeface="K26AlphaABC" panose="02000500000000000000" pitchFamily="2" charset="0"/>
                <a:ea typeface="KB3PurplePetals" panose="02000603000000000000" pitchFamily="2" charset="0"/>
              </a:rPr>
              <a:t> might mean </a:t>
            </a:r>
            <a:r>
              <a:rPr lang="en-GB" sz="1100" dirty="0" err="1">
                <a:latin typeface="K26AlphaABC" panose="02000500000000000000" pitchFamily="2" charset="0"/>
                <a:ea typeface="KB3PurplePetals" panose="02000603000000000000" pitchFamily="2" charset="0"/>
              </a:rPr>
              <a:t>mean</a:t>
            </a:r>
            <a:r>
              <a:rPr lang="en-GB" sz="1100" dirty="0">
                <a:latin typeface="K26AlphaABC" panose="02000500000000000000" pitchFamily="2" charset="0"/>
                <a:ea typeface="KB3PurplePetals" panose="02000603000000000000" pitchFamily="2" charset="0"/>
              </a:rPr>
              <a:t> when he says that David will be ‘quite a different person’ after going to the school?</a:t>
            </a:r>
          </a:p>
          <a:p>
            <a:pPr marL="342900" indent="-342900">
              <a:buAutoNum type="arabicPeriod"/>
            </a:pPr>
            <a:endParaRPr lang="en-GB" sz="1100" dirty="0">
              <a:latin typeface="K26AlphaABC" panose="02000500000000000000" pitchFamily="2" charset="0"/>
              <a:ea typeface="KB3PurplePetals" panose="02000603000000000000" pitchFamily="2" charset="0"/>
            </a:endParaRPr>
          </a:p>
          <a:p>
            <a:pPr marL="342900" indent="-342900">
              <a:buAutoNum type="arabicPeriod"/>
            </a:pPr>
            <a:endParaRPr lang="en-GB" sz="1100" dirty="0">
              <a:latin typeface="K26AlphaABC" panose="02000500000000000000" pitchFamily="2" charset="0"/>
              <a:ea typeface="KB3PurplePetals" panose="02000603000000000000" pitchFamily="2" charset="0"/>
            </a:endParaRPr>
          </a:p>
        </p:txBody>
      </p:sp>
      <p:sp>
        <p:nvSpPr>
          <p:cNvPr id="11" name="TextBox 10"/>
          <p:cNvSpPr txBox="1"/>
          <p:nvPr/>
        </p:nvSpPr>
        <p:spPr>
          <a:xfrm>
            <a:off x="3775154" y="4973538"/>
            <a:ext cx="3310184" cy="2477601"/>
          </a:xfrm>
          <a:prstGeom prst="rect">
            <a:avLst/>
          </a:prstGeom>
          <a:noFill/>
        </p:spPr>
        <p:txBody>
          <a:bodyPr wrap="square" rtlCol="0">
            <a:spAutoFit/>
          </a:bodyPr>
          <a:lstStyle/>
          <a:p>
            <a:endParaRPr lang="en-GB" sz="1200" dirty="0">
              <a:latin typeface="K26AlphaABC" panose="02000500000000000000" pitchFamily="2" charset="0"/>
              <a:ea typeface="KB3PurplePetals" panose="02000603000000000000" pitchFamily="2" charset="0"/>
            </a:endParaRPr>
          </a:p>
          <a:p>
            <a:r>
              <a:rPr lang="en-GB" sz="1100" dirty="0">
                <a:latin typeface="K26AlphaABC" panose="02000500000000000000" pitchFamily="2" charset="0"/>
                <a:ea typeface="KB3PurplePetals" panose="02000603000000000000" pitchFamily="2" charset="0"/>
              </a:rPr>
              <a:t>Read Chapter 3 ‘Travelling Companions’.</a:t>
            </a:r>
          </a:p>
          <a:p>
            <a:pPr marL="228600" indent="-228600">
              <a:buAutoNum type="arabicPeriod"/>
            </a:pPr>
            <a:r>
              <a:rPr lang="en-GB" sz="1100" dirty="0">
                <a:latin typeface="K26AlphaABC" panose="02000500000000000000" pitchFamily="2" charset="0"/>
                <a:ea typeface="KB3PurplePetals" panose="02000603000000000000" pitchFamily="2" charset="0"/>
              </a:rPr>
              <a:t>How does David feel when he gets on the train to </a:t>
            </a:r>
            <a:r>
              <a:rPr lang="en-GB" sz="1100" dirty="0" err="1">
                <a:latin typeface="K26AlphaABC" panose="02000500000000000000" pitchFamily="2" charset="0"/>
                <a:ea typeface="KB3PurplePetals" panose="02000603000000000000" pitchFamily="2" charset="0"/>
              </a:rPr>
              <a:t>Groosham</a:t>
            </a:r>
            <a:r>
              <a:rPr lang="en-GB" sz="1100" dirty="0">
                <a:latin typeface="K26AlphaABC" panose="02000500000000000000" pitchFamily="2" charset="0"/>
                <a:ea typeface="KB3PurplePetals" panose="02000603000000000000" pitchFamily="2" charset="0"/>
              </a:rPr>
              <a:t> Grange? </a:t>
            </a:r>
          </a:p>
          <a:p>
            <a:pPr marL="228600" indent="-228600">
              <a:buAutoNum type="arabicPeriod"/>
            </a:pPr>
            <a:r>
              <a:rPr lang="en-GB" sz="1100" dirty="0">
                <a:latin typeface="K26AlphaABC" panose="02000500000000000000" pitchFamily="2" charset="0"/>
                <a:ea typeface="KB3PurplePetals" panose="02000603000000000000" pitchFamily="2" charset="0"/>
              </a:rPr>
              <a:t>Why do you think the 3 children received different letters from </a:t>
            </a:r>
            <a:r>
              <a:rPr lang="en-GB" sz="1100" dirty="0" err="1">
                <a:latin typeface="K26AlphaABC" panose="02000500000000000000" pitchFamily="2" charset="0"/>
                <a:ea typeface="KB3PurplePetals" panose="02000603000000000000" pitchFamily="2" charset="0"/>
              </a:rPr>
              <a:t>Groosham</a:t>
            </a:r>
            <a:r>
              <a:rPr lang="en-GB" sz="1100" dirty="0">
                <a:latin typeface="K26AlphaABC" panose="02000500000000000000" pitchFamily="2" charset="0"/>
                <a:ea typeface="KB3PurplePetals" panose="02000603000000000000" pitchFamily="2" charset="0"/>
              </a:rPr>
              <a:t> Grange?</a:t>
            </a:r>
          </a:p>
          <a:p>
            <a:pPr marL="228600" indent="-228600">
              <a:buAutoNum type="arabicPeriod"/>
            </a:pPr>
            <a:r>
              <a:rPr lang="en-GB" sz="1100" dirty="0">
                <a:latin typeface="K26AlphaABC" panose="02000500000000000000" pitchFamily="2" charset="0"/>
                <a:ea typeface="KB3PurplePetals" panose="02000603000000000000" pitchFamily="2" charset="0"/>
              </a:rPr>
              <a:t>Who joins the 3 children in their train carriage? </a:t>
            </a:r>
          </a:p>
          <a:p>
            <a:pPr marL="228600" indent="-228600">
              <a:buAutoNum type="arabicPeriod"/>
            </a:pPr>
            <a:r>
              <a:rPr lang="en-GB" sz="1100" dirty="0">
                <a:latin typeface="K26AlphaABC" panose="02000500000000000000" pitchFamily="2" charset="0"/>
                <a:ea typeface="KB3PurplePetals" panose="02000603000000000000" pitchFamily="2" charset="0"/>
              </a:rPr>
              <a:t>What happens when the children tell the main where they are going? </a:t>
            </a:r>
          </a:p>
          <a:p>
            <a:pPr marL="228600" indent="-228600">
              <a:buAutoNum type="arabicPeriod"/>
            </a:pPr>
            <a:r>
              <a:rPr lang="en-GB" sz="1100" dirty="0">
                <a:latin typeface="K26AlphaABC" panose="02000500000000000000" pitchFamily="2" charset="0"/>
                <a:ea typeface="KB3PurplePetals" panose="02000603000000000000" pitchFamily="2" charset="0"/>
              </a:rPr>
              <a:t>PREDICT: Why do you think that happened? </a:t>
            </a:r>
          </a:p>
          <a:p>
            <a:pPr marL="228600" indent="-228600">
              <a:buAutoNum type="arabicPeriod"/>
            </a:pPr>
            <a:endParaRPr lang="en-GB" sz="1100" dirty="0">
              <a:latin typeface="K26AlphaABC" panose="02000500000000000000" pitchFamily="2" charset="0"/>
              <a:ea typeface="KB3PurplePetals" panose="02000603000000000000" pitchFamily="2" charset="0"/>
            </a:endParaRPr>
          </a:p>
          <a:p>
            <a:pPr marL="228600" indent="-228600">
              <a:buAutoNum type="arabicPeriod"/>
            </a:pPr>
            <a:endParaRPr lang="en-GB" sz="1100" dirty="0">
              <a:latin typeface="K26AlphaABC" panose="02000500000000000000" pitchFamily="2" charset="0"/>
              <a:ea typeface="KB3PurplePetals" panose="02000603000000000000" pitchFamily="2" charset="0"/>
            </a:endParaRPr>
          </a:p>
        </p:txBody>
      </p:sp>
      <p:sp>
        <p:nvSpPr>
          <p:cNvPr id="12" name="TextBox 11"/>
          <p:cNvSpPr txBox="1"/>
          <p:nvPr/>
        </p:nvSpPr>
        <p:spPr>
          <a:xfrm>
            <a:off x="4145884" y="495882"/>
            <a:ext cx="2531116"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Setting and Characters</a:t>
            </a:r>
          </a:p>
        </p:txBody>
      </p:sp>
      <p:sp>
        <p:nvSpPr>
          <p:cNvPr id="13" name="TextBox 12"/>
          <p:cNvSpPr txBox="1"/>
          <p:nvPr/>
        </p:nvSpPr>
        <p:spPr>
          <a:xfrm>
            <a:off x="7320915" y="4905333"/>
            <a:ext cx="2878192"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Understanding Characters</a:t>
            </a:r>
          </a:p>
        </p:txBody>
      </p:sp>
      <p:sp>
        <p:nvSpPr>
          <p:cNvPr id="14" name="TextBox 13"/>
          <p:cNvSpPr txBox="1"/>
          <p:nvPr/>
        </p:nvSpPr>
        <p:spPr>
          <a:xfrm>
            <a:off x="4190661" y="4869330"/>
            <a:ext cx="2812987" cy="369332"/>
          </a:xfrm>
          <a:prstGeom prst="rect">
            <a:avLst/>
          </a:prstGeom>
          <a:noFill/>
        </p:spPr>
        <p:txBody>
          <a:bodyPr wrap="square" rtlCol="0">
            <a:spAutoFit/>
          </a:bodyPr>
          <a:lstStyle/>
          <a:p>
            <a:r>
              <a:rPr lang="en-GB" dirty="0">
                <a:latin typeface="K26AlphaABC" panose="02000500000000000000" pitchFamily="2" charset="0"/>
                <a:ea typeface="KB3PurplePetals" panose="02000603000000000000" pitchFamily="2" charset="0"/>
              </a:rPr>
              <a:t>Answer This</a:t>
            </a:r>
          </a:p>
        </p:txBody>
      </p:sp>
      <p:sp>
        <p:nvSpPr>
          <p:cNvPr id="15" name="TextBox 14"/>
          <p:cNvSpPr txBox="1"/>
          <p:nvPr/>
        </p:nvSpPr>
        <p:spPr>
          <a:xfrm>
            <a:off x="969436" y="2720630"/>
            <a:ext cx="2714634"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Answer This and </a:t>
            </a:r>
            <a:r>
              <a:rPr lang="en-GB" sz="1600" b="1" dirty="0">
                <a:latin typeface="K26AlphaABC" panose="02000500000000000000" pitchFamily="2" charset="0"/>
                <a:ea typeface="KB3PurplePetals" panose="02000603000000000000" pitchFamily="2" charset="0"/>
              </a:rPr>
              <a:t>Predict</a:t>
            </a:r>
          </a:p>
        </p:txBody>
      </p:sp>
      <p:sp>
        <p:nvSpPr>
          <p:cNvPr id="17" name="TextBox 16"/>
          <p:cNvSpPr txBox="1"/>
          <p:nvPr/>
        </p:nvSpPr>
        <p:spPr>
          <a:xfrm>
            <a:off x="7085338" y="726972"/>
            <a:ext cx="3284460" cy="1954381"/>
          </a:xfrm>
          <a:prstGeom prst="rect">
            <a:avLst/>
          </a:prstGeom>
          <a:noFill/>
        </p:spPr>
        <p:txBody>
          <a:bodyPr wrap="square" rtlCol="0">
            <a:spAutoFit/>
          </a:bodyPr>
          <a:lstStyle/>
          <a:p>
            <a:r>
              <a:rPr lang="en-GB" sz="1100" dirty="0">
                <a:latin typeface="K26AlphaABC" panose="02000500000000000000" pitchFamily="2" charset="0"/>
                <a:ea typeface="KB3PurplePetals" panose="02000603000000000000" pitchFamily="2" charset="0"/>
              </a:rPr>
              <a:t>David’s Mum and Dad are unusual characters. Choose ONE of them, and:</a:t>
            </a:r>
          </a:p>
          <a:p>
            <a:endParaRPr lang="en-GB" sz="1100" dirty="0">
              <a:latin typeface="K26AlphaABC" panose="02000500000000000000" pitchFamily="2" charset="0"/>
              <a:ea typeface="KB3PurplePetals" panose="02000603000000000000" pitchFamily="2" charset="0"/>
            </a:endParaRPr>
          </a:p>
          <a:p>
            <a:pPr marL="228600" indent="-228600">
              <a:buAutoNum type="arabicPeriod"/>
            </a:pPr>
            <a:r>
              <a:rPr lang="en-GB" sz="1100" dirty="0">
                <a:latin typeface="K26AlphaABC" panose="02000500000000000000" pitchFamily="2" charset="0"/>
                <a:ea typeface="KB3PurplePetals" panose="02000603000000000000" pitchFamily="2" charset="0"/>
              </a:rPr>
              <a:t>Make a mind map with at least 7 facts about your chosen character.</a:t>
            </a:r>
          </a:p>
          <a:p>
            <a:pPr marL="228600" indent="-228600">
              <a:buAutoNum type="arabicPeriod"/>
            </a:pPr>
            <a:r>
              <a:rPr lang="en-GB" sz="1100" dirty="0">
                <a:latin typeface="K26AlphaABC" panose="02000500000000000000" pitchFamily="2" charset="0"/>
                <a:ea typeface="KB3PurplePetals" panose="02000603000000000000" pitchFamily="2" charset="0"/>
              </a:rPr>
              <a:t>Use your mind map to write a paragraph about your character. Your paragraph should have: </a:t>
            </a:r>
          </a:p>
          <a:p>
            <a:pPr marL="685800" lvl="1" indent="-228600">
              <a:buFont typeface="Arial" panose="020B0604020202020204" pitchFamily="34" charset="0"/>
              <a:buChar char="•"/>
            </a:pPr>
            <a:r>
              <a:rPr lang="en-GB" sz="1100" dirty="0">
                <a:latin typeface="K26AlphaABC" panose="02000500000000000000" pitchFamily="2" charset="0"/>
                <a:ea typeface="KB3PurplePetals" panose="02000603000000000000" pitchFamily="2" charset="0"/>
              </a:rPr>
              <a:t>Opening sentence</a:t>
            </a:r>
          </a:p>
          <a:p>
            <a:pPr marL="685800" lvl="1" indent="-228600">
              <a:buFont typeface="Arial" panose="020B0604020202020204" pitchFamily="34" charset="0"/>
              <a:buChar char="•"/>
            </a:pPr>
            <a:r>
              <a:rPr lang="en-GB" sz="1100" dirty="0">
                <a:latin typeface="K26AlphaABC" panose="02000500000000000000" pitchFamily="2" charset="0"/>
                <a:ea typeface="KB3PurplePetals" panose="02000603000000000000" pitchFamily="2" charset="0"/>
              </a:rPr>
              <a:t>Supporting facts</a:t>
            </a:r>
          </a:p>
          <a:p>
            <a:pPr marL="685800" lvl="1" indent="-228600">
              <a:buFont typeface="Arial" panose="020B0604020202020204" pitchFamily="34" charset="0"/>
              <a:buChar char="•"/>
            </a:pPr>
            <a:r>
              <a:rPr lang="en-GB" sz="1100" dirty="0">
                <a:latin typeface="K26AlphaABC" panose="02000500000000000000" pitchFamily="2" charset="0"/>
                <a:ea typeface="KB3PurplePetals" panose="02000603000000000000" pitchFamily="2" charset="0"/>
              </a:rPr>
              <a:t>Closing sentence</a:t>
            </a:r>
          </a:p>
        </p:txBody>
      </p:sp>
      <p:sp>
        <p:nvSpPr>
          <p:cNvPr id="18" name="TextBox 17"/>
          <p:cNvSpPr txBox="1"/>
          <p:nvPr/>
        </p:nvSpPr>
        <p:spPr>
          <a:xfrm>
            <a:off x="831880" y="514747"/>
            <a:ext cx="3070270"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Predict From Chapter Titles</a:t>
            </a:r>
          </a:p>
        </p:txBody>
      </p:sp>
      <p:sp>
        <p:nvSpPr>
          <p:cNvPr id="19" name="TextBox 18"/>
          <p:cNvSpPr txBox="1"/>
          <p:nvPr/>
        </p:nvSpPr>
        <p:spPr>
          <a:xfrm>
            <a:off x="607923" y="809061"/>
            <a:ext cx="3253088" cy="1815882"/>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Using what you know from reading the first 3 chapters of this book, predict: </a:t>
            </a:r>
          </a:p>
          <a:p>
            <a:endParaRPr lang="en-GB" sz="1400" dirty="0">
              <a:latin typeface="K26AlphaABC" panose="02000500000000000000" pitchFamily="2" charset="0"/>
              <a:ea typeface="KB3PurplePetals" panose="02000603000000000000" pitchFamily="2" charset="0"/>
            </a:endParaRPr>
          </a:p>
          <a:p>
            <a:pPr marL="342900" indent="-342900">
              <a:buAutoNum type="arabicPeriod"/>
            </a:pPr>
            <a:r>
              <a:rPr lang="en-GB" sz="1400" dirty="0">
                <a:latin typeface="K26AlphaABC" panose="02000500000000000000" pitchFamily="2" charset="0"/>
                <a:ea typeface="KB3PurplePetals" panose="02000603000000000000" pitchFamily="2" charset="0"/>
              </a:rPr>
              <a:t>What do you think might happen in the chapter ‘The First Day?’</a:t>
            </a:r>
          </a:p>
          <a:p>
            <a:pPr marL="342900" indent="-342900">
              <a:buAutoNum type="arabicPeriod"/>
            </a:pPr>
            <a:r>
              <a:rPr lang="en-GB" sz="1400" dirty="0">
                <a:latin typeface="K26AlphaABC" panose="02000500000000000000" pitchFamily="2" charset="0"/>
                <a:ea typeface="KB3PurplePetals" panose="02000603000000000000" pitchFamily="2" charset="0"/>
              </a:rPr>
              <a:t>What do you think might happen in the chapter ‘In the Dark’? </a:t>
            </a:r>
            <a:endParaRPr lang="en-GB" sz="1300" dirty="0">
              <a:latin typeface="K26AlphaABC" panose="02000500000000000000" pitchFamily="2" charset="0"/>
              <a:ea typeface="KB3PurplePetals" panose="02000603000000000000" pitchFamily="2" charset="0"/>
            </a:endParaRPr>
          </a:p>
        </p:txBody>
      </p:sp>
      <p:sp>
        <p:nvSpPr>
          <p:cNvPr id="20" name="TextBox 19"/>
          <p:cNvSpPr txBox="1"/>
          <p:nvPr/>
        </p:nvSpPr>
        <p:spPr>
          <a:xfrm>
            <a:off x="7300226" y="2734009"/>
            <a:ext cx="2914169"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Expanding our Vocabulary</a:t>
            </a:r>
          </a:p>
        </p:txBody>
      </p:sp>
      <p:sp>
        <p:nvSpPr>
          <p:cNvPr id="23" name="TextBox 22"/>
          <p:cNvSpPr txBox="1"/>
          <p:nvPr/>
        </p:nvSpPr>
        <p:spPr>
          <a:xfrm>
            <a:off x="866163" y="4889944"/>
            <a:ext cx="3294546" cy="369332"/>
          </a:xfrm>
          <a:prstGeom prst="rect">
            <a:avLst/>
          </a:prstGeom>
          <a:noFill/>
        </p:spPr>
        <p:txBody>
          <a:bodyPr wrap="square" rtlCol="0">
            <a:spAutoFit/>
          </a:bodyPr>
          <a:lstStyle/>
          <a:p>
            <a:r>
              <a:rPr lang="en-GB" dirty="0">
                <a:latin typeface="K26AlphaABC" panose="02000500000000000000" pitchFamily="2" charset="0"/>
                <a:ea typeface="KB3PurplePetals" panose="02000603000000000000" pitchFamily="2" charset="0"/>
              </a:rPr>
              <a:t>Making Connections</a:t>
            </a:r>
          </a:p>
        </p:txBody>
      </p:sp>
      <p:sp>
        <p:nvSpPr>
          <p:cNvPr id="24" name="TextBox 23"/>
          <p:cNvSpPr txBox="1"/>
          <p:nvPr/>
        </p:nvSpPr>
        <p:spPr>
          <a:xfrm>
            <a:off x="607923" y="5241321"/>
            <a:ext cx="3267359" cy="1785104"/>
          </a:xfrm>
          <a:prstGeom prst="rect">
            <a:avLst/>
          </a:prstGeom>
          <a:noFill/>
        </p:spPr>
        <p:txBody>
          <a:bodyPr wrap="square" rtlCol="0">
            <a:spAutoFit/>
          </a:bodyPr>
          <a:lstStyle/>
          <a:p>
            <a:r>
              <a:rPr lang="en-GB" sz="1100" dirty="0">
                <a:latin typeface="K26AlphaABC" panose="02000500000000000000" pitchFamily="2" charset="0"/>
                <a:ea typeface="KB3PurplePetals" panose="02000603000000000000" pitchFamily="2" charset="0"/>
              </a:rPr>
              <a:t>Use your ‘Making Connections’ template to help you compare David Eliot’s story to Harry Potter. </a:t>
            </a:r>
          </a:p>
          <a:p>
            <a:endParaRPr lang="en-GB" sz="1100" dirty="0">
              <a:latin typeface="K26AlphaABC" panose="02000500000000000000" pitchFamily="2" charset="0"/>
              <a:ea typeface="KB3PurplePetals" panose="02000603000000000000" pitchFamily="2" charset="0"/>
            </a:endParaRPr>
          </a:p>
          <a:p>
            <a:pPr marL="228600" indent="-228600">
              <a:buAutoNum type="arabicPeriod"/>
            </a:pPr>
            <a:r>
              <a:rPr lang="en-GB" sz="1100" dirty="0">
                <a:latin typeface="K26AlphaABC" panose="02000500000000000000" pitchFamily="2" charset="0"/>
                <a:ea typeface="KB3PurplePetals" panose="02000603000000000000" pitchFamily="2" charset="0"/>
              </a:rPr>
              <a:t>Fill in your template, using what you have read about David Eliot and what you know about Harry Potter. </a:t>
            </a:r>
          </a:p>
          <a:p>
            <a:pPr marL="228600" indent="-228600">
              <a:buAutoNum type="arabicPeriod"/>
            </a:pPr>
            <a:r>
              <a:rPr lang="en-GB" sz="1100" dirty="0">
                <a:latin typeface="K26AlphaABC" panose="02000500000000000000" pitchFamily="2" charset="0"/>
                <a:ea typeface="KB3PurplePetals" panose="02000603000000000000" pitchFamily="2" charset="0"/>
              </a:rPr>
              <a:t>Use your template to write a paragraph comparing the characters Harry Potter and David Eliot.</a:t>
            </a:r>
          </a:p>
        </p:txBody>
      </p:sp>
      <p:sp>
        <p:nvSpPr>
          <p:cNvPr id="25" name="TextBox 24"/>
          <p:cNvSpPr txBox="1"/>
          <p:nvPr/>
        </p:nvSpPr>
        <p:spPr>
          <a:xfrm>
            <a:off x="664204" y="485791"/>
            <a:ext cx="250455" cy="369332"/>
          </a:xfrm>
          <a:prstGeom prst="rect">
            <a:avLst/>
          </a:prstGeom>
          <a:noFill/>
        </p:spPr>
        <p:txBody>
          <a:bodyPr wrap="square" rtlCol="0">
            <a:spAutoFit/>
          </a:bodyPr>
          <a:lstStyle/>
          <a:p>
            <a:r>
              <a:rPr lang="en-GB" dirty="0">
                <a:latin typeface="K26AlphaABC" panose="02000500000000000000" pitchFamily="2" charset="0"/>
              </a:rPr>
              <a:t>1</a:t>
            </a:r>
          </a:p>
        </p:txBody>
      </p:sp>
      <p:sp>
        <p:nvSpPr>
          <p:cNvPr id="26" name="TextBox 25"/>
          <p:cNvSpPr txBox="1"/>
          <p:nvPr/>
        </p:nvSpPr>
        <p:spPr>
          <a:xfrm>
            <a:off x="3847392" y="467383"/>
            <a:ext cx="250455" cy="369332"/>
          </a:xfrm>
          <a:prstGeom prst="rect">
            <a:avLst/>
          </a:prstGeom>
          <a:noFill/>
        </p:spPr>
        <p:txBody>
          <a:bodyPr wrap="square" rtlCol="0">
            <a:spAutoFit/>
          </a:bodyPr>
          <a:lstStyle/>
          <a:p>
            <a:r>
              <a:rPr lang="en-GB" dirty="0">
                <a:latin typeface="K26AlphaABC" panose="02000500000000000000" pitchFamily="2" charset="0"/>
              </a:rPr>
              <a:t>2</a:t>
            </a:r>
          </a:p>
        </p:txBody>
      </p:sp>
      <p:sp>
        <p:nvSpPr>
          <p:cNvPr id="27" name="TextBox 26"/>
          <p:cNvSpPr txBox="1"/>
          <p:nvPr/>
        </p:nvSpPr>
        <p:spPr>
          <a:xfrm>
            <a:off x="7085338" y="467383"/>
            <a:ext cx="250455" cy="369332"/>
          </a:xfrm>
          <a:prstGeom prst="rect">
            <a:avLst/>
          </a:prstGeom>
          <a:noFill/>
        </p:spPr>
        <p:txBody>
          <a:bodyPr wrap="square" rtlCol="0">
            <a:spAutoFit/>
          </a:bodyPr>
          <a:lstStyle/>
          <a:p>
            <a:r>
              <a:rPr lang="en-GB" dirty="0">
                <a:latin typeface="K26AlphaABC" panose="02000500000000000000" pitchFamily="2" charset="0"/>
              </a:rPr>
              <a:t>3</a:t>
            </a:r>
          </a:p>
        </p:txBody>
      </p:sp>
      <p:sp>
        <p:nvSpPr>
          <p:cNvPr id="28" name="TextBox 27"/>
          <p:cNvSpPr txBox="1"/>
          <p:nvPr/>
        </p:nvSpPr>
        <p:spPr>
          <a:xfrm>
            <a:off x="705247" y="2695744"/>
            <a:ext cx="250455" cy="369332"/>
          </a:xfrm>
          <a:prstGeom prst="rect">
            <a:avLst/>
          </a:prstGeom>
          <a:noFill/>
        </p:spPr>
        <p:txBody>
          <a:bodyPr wrap="square" rtlCol="0">
            <a:spAutoFit/>
          </a:bodyPr>
          <a:lstStyle/>
          <a:p>
            <a:r>
              <a:rPr lang="en-GB" dirty="0">
                <a:latin typeface="K26AlphaABC" panose="02000500000000000000" pitchFamily="2" charset="0"/>
              </a:rPr>
              <a:t>4</a:t>
            </a:r>
          </a:p>
        </p:txBody>
      </p:sp>
      <p:sp>
        <p:nvSpPr>
          <p:cNvPr id="29" name="TextBox 28"/>
          <p:cNvSpPr txBox="1"/>
          <p:nvPr/>
        </p:nvSpPr>
        <p:spPr>
          <a:xfrm>
            <a:off x="3838816" y="2709962"/>
            <a:ext cx="250455" cy="369332"/>
          </a:xfrm>
          <a:prstGeom prst="rect">
            <a:avLst/>
          </a:prstGeom>
          <a:noFill/>
        </p:spPr>
        <p:txBody>
          <a:bodyPr wrap="square" rtlCol="0">
            <a:spAutoFit/>
          </a:bodyPr>
          <a:lstStyle/>
          <a:p>
            <a:r>
              <a:rPr lang="en-GB" dirty="0">
                <a:latin typeface="K26AlphaABC" panose="02000500000000000000" pitchFamily="2" charset="0"/>
              </a:rPr>
              <a:t>5</a:t>
            </a:r>
          </a:p>
        </p:txBody>
      </p:sp>
      <p:sp>
        <p:nvSpPr>
          <p:cNvPr id="30" name="TextBox 29"/>
          <p:cNvSpPr txBox="1"/>
          <p:nvPr/>
        </p:nvSpPr>
        <p:spPr>
          <a:xfrm>
            <a:off x="7085338" y="2718620"/>
            <a:ext cx="250455" cy="369332"/>
          </a:xfrm>
          <a:prstGeom prst="rect">
            <a:avLst/>
          </a:prstGeom>
          <a:noFill/>
        </p:spPr>
        <p:txBody>
          <a:bodyPr wrap="square" rtlCol="0">
            <a:spAutoFit/>
          </a:bodyPr>
          <a:lstStyle/>
          <a:p>
            <a:r>
              <a:rPr lang="en-GB" dirty="0">
                <a:latin typeface="K26AlphaABC" panose="02000500000000000000" pitchFamily="2" charset="0"/>
              </a:rPr>
              <a:t>6</a:t>
            </a:r>
          </a:p>
        </p:txBody>
      </p:sp>
      <p:sp>
        <p:nvSpPr>
          <p:cNvPr id="31" name="TextBox 30"/>
          <p:cNvSpPr txBox="1"/>
          <p:nvPr/>
        </p:nvSpPr>
        <p:spPr>
          <a:xfrm>
            <a:off x="640003" y="4870145"/>
            <a:ext cx="250455" cy="369332"/>
          </a:xfrm>
          <a:prstGeom prst="rect">
            <a:avLst/>
          </a:prstGeom>
          <a:noFill/>
        </p:spPr>
        <p:txBody>
          <a:bodyPr wrap="square" rtlCol="0">
            <a:spAutoFit/>
          </a:bodyPr>
          <a:lstStyle/>
          <a:p>
            <a:r>
              <a:rPr lang="en-GB" dirty="0">
                <a:latin typeface="K26AlphaABC" panose="02000500000000000000" pitchFamily="2" charset="0"/>
              </a:rPr>
              <a:t>7</a:t>
            </a:r>
          </a:p>
        </p:txBody>
      </p:sp>
      <p:sp>
        <p:nvSpPr>
          <p:cNvPr id="32" name="TextBox 31"/>
          <p:cNvSpPr txBox="1"/>
          <p:nvPr/>
        </p:nvSpPr>
        <p:spPr>
          <a:xfrm>
            <a:off x="3904352" y="4870252"/>
            <a:ext cx="250455" cy="369332"/>
          </a:xfrm>
          <a:prstGeom prst="rect">
            <a:avLst/>
          </a:prstGeom>
          <a:noFill/>
        </p:spPr>
        <p:txBody>
          <a:bodyPr wrap="square" rtlCol="0">
            <a:spAutoFit/>
          </a:bodyPr>
          <a:lstStyle/>
          <a:p>
            <a:r>
              <a:rPr lang="en-GB" dirty="0">
                <a:latin typeface="K26AlphaABC" panose="02000500000000000000" pitchFamily="2" charset="0"/>
              </a:rPr>
              <a:t>8</a:t>
            </a:r>
          </a:p>
        </p:txBody>
      </p:sp>
      <p:sp>
        <p:nvSpPr>
          <p:cNvPr id="33" name="TextBox 32"/>
          <p:cNvSpPr txBox="1"/>
          <p:nvPr/>
        </p:nvSpPr>
        <p:spPr>
          <a:xfrm>
            <a:off x="7085338" y="4871989"/>
            <a:ext cx="250455" cy="369332"/>
          </a:xfrm>
          <a:prstGeom prst="rect">
            <a:avLst/>
          </a:prstGeom>
          <a:noFill/>
        </p:spPr>
        <p:txBody>
          <a:bodyPr wrap="square" rtlCol="0">
            <a:spAutoFit/>
          </a:bodyPr>
          <a:lstStyle/>
          <a:p>
            <a:r>
              <a:rPr lang="en-GB" dirty="0">
                <a:latin typeface="K26AlphaABC" panose="02000500000000000000" pitchFamily="2" charset="0"/>
              </a:rPr>
              <a:t>9</a:t>
            </a:r>
          </a:p>
        </p:txBody>
      </p:sp>
      <p:sp>
        <p:nvSpPr>
          <p:cNvPr id="35" name="TextBox 34"/>
          <p:cNvSpPr txBox="1"/>
          <p:nvPr/>
        </p:nvSpPr>
        <p:spPr>
          <a:xfrm>
            <a:off x="7322137" y="496697"/>
            <a:ext cx="3059307"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Understanding Characters</a:t>
            </a:r>
          </a:p>
        </p:txBody>
      </p:sp>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0941" y="4923468"/>
            <a:ext cx="350981" cy="474299"/>
          </a:xfrm>
          <a:prstGeom prst="rect">
            <a:avLst/>
          </a:prstGeom>
        </p:spPr>
      </p:pic>
      <p:sp>
        <p:nvSpPr>
          <p:cNvPr id="34" name="TextBox 33"/>
          <p:cNvSpPr txBox="1"/>
          <p:nvPr/>
        </p:nvSpPr>
        <p:spPr>
          <a:xfrm>
            <a:off x="7033600" y="2961931"/>
            <a:ext cx="3180795" cy="1954381"/>
          </a:xfrm>
          <a:prstGeom prst="rect">
            <a:avLst/>
          </a:prstGeom>
          <a:noFill/>
        </p:spPr>
        <p:txBody>
          <a:bodyPr wrap="square" rtlCol="0">
            <a:spAutoFit/>
          </a:bodyPr>
          <a:lstStyle/>
          <a:p>
            <a:r>
              <a:rPr lang="en-GB" sz="1100" dirty="0">
                <a:latin typeface="K26AlphaABC" panose="02000500000000000000" pitchFamily="2" charset="0"/>
                <a:ea typeface="KB3PurplePetals" panose="02000603000000000000" pitchFamily="2" charset="0"/>
              </a:rPr>
              <a:t>Using your ‘Expanding our Vocabulary’ sheet:</a:t>
            </a:r>
          </a:p>
          <a:p>
            <a:endParaRPr lang="en-GB" sz="1100" dirty="0">
              <a:latin typeface="K26AlphaABC" panose="02000500000000000000" pitchFamily="2" charset="0"/>
              <a:ea typeface="KB3PurplePetals" panose="02000603000000000000" pitchFamily="2" charset="0"/>
            </a:endParaRPr>
          </a:p>
          <a:p>
            <a:pPr marL="228600" indent="-228600">
              <a:buAutoNum type="arabicPeriod"/>
            </a:pPr>
            <a:r>
              <a:rPr lang="en-GB" sz="1100" dirty="0">
                <a:latin typeface="K26AlphaABC" panose="02000500000000000000" pitchFamily="2" charset="0"/>
                <a:ea typeface="KB3PurplePetals" panose="02000603000000000000" pitchFamily="2" charset="0"/>
              </a:rPr>
              <a:t>Complete the table on your Vocabulary sheet. First, read your words in your book and try to figure out what they mean. Use a dictionary to check.</a:t>
            </a:r>
          </a:p>
          <a:p>
            <a:pPr marL="228600" indent="-228600">
              <a:buAutoNum type="arabicPeriod"/>
            </a:pPr>
            <a:r>
              <a:rPr lang="en-GB" sz="1100" dirty="0">
                <a:latin typeface="K26AlphaABC" panose="02000500000000000000" pitchFamily="2" charset="0"/>
                <a:ea typeface="KB3PurplePetals" panose="02000603000000000000" pitchFamily="2" charset="0"/>
              </a:rPr>
              <a:t>Then write an interesting sentence that shows you understand and know how to use each word. Think about how your words are used in the book to help you.</a:t>
            </a:r>
          </a:p>
        </p:txBody>
      </p:sp>
    </p:spTree>
    <p:extLst>
      <p:ext uri="{BB962C8B-B14F-4D97-AF65-F5344CB8AC3E}">
        <p14:creationId xmlns:p14="http://schemas.microsoft.com/office/powerpoint/2010/main" val="4054654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608489" y="489479"/>
          <a:ext cx="9612000" cy="6588000"/>
        </p:xfrm>
        <a:graphic>
          <a:graphicData uri="http://schemas.openxmlformats.org/drawingml/2006/table">
            <a:tbl>
              <a:tblPr firstRow="1" bandRow="1">
                <a:tableStyleId>{5940675A-B579-460E-94D1-54222C63F5DA}</a:tableStyleId>
              </a:tblPr>
              <a:tblGrid>
                <a:gridCol w="3204000">
                  <a:extLst>
                    <a:ext uri="{9D8B030D-6E8A-4147-A177-3AD203B41FA5}">
                      <a16:colId xmlns:a16="http://schemas.microsoft.com/office/drawing/2014/main" val="20000"/>
                    </a:ext>
                  </a:extLst>
                </a:gridCol>
                <a:gridCol w="3204000">
                  <a:extLst>
                    <a:ext uri="{9D8B030D-6E8A-4147-A177-3AD203B41FA5}">
                      <a16:colId xmlns:a16="http://schemas.microsoft.com/office/drawing/2014/main" val="20001"/>
                    </a:ext>
                  </a:extLst>
                </a:gridCol>
                <a:gridCol w="3204000">
                  <a:extLst>
                    <a:ext uri="{9D8B030D-6E8A-4147-A177-3AD203B41FA5}">
                      <a16:colId xmlns:a16="http://schemas.microsoft.com/office/drawing/2014/main" val="20002"/>
                    </a:ext>
                  </a:extLst>
                </a:gridCol>
              </a:tblGrid>
              <a:tr h="2196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2196000">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1"/>
                  </a:ext>
                </a:extLst>
              </a:tr>
              <a:tr h="2196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4115815" y="564063"/>
            <a:ext cx="2931987"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Ask Questions and Predict</a:t>
            </a:r>
          </a:p>
        </p:txBody>
      </p:sp>
      <p:sp>
        <p:nvSpPr>
          <p:cNvPr id="15" name="TextBox 14"/>
          <p:cNvSpPr txBox="1"/>
          <p:nvPr/>
        </p:nvSpPr>
        <p:spPr>
          <a:xfrm>
            <a:off x="914659" y="2745200"/>
            <a:ext cx="3201156"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Ask Questions and Predict</a:t>
            </a:r>
          </a:p>
        </p:txBody>
      </p:sp>
      <p:sp>
        <p:nvSpPr>
          <p:cNvPr id="18" name="TextBox 17"/>
          <p:cNvSpPr txBox="1"/>
          <p:nvPr/>
        </p:nvSpPr>
        <p:spPr>
          <a:xfrm>
            <a:off x="850477" y="564898"/>
            <a:ext cx="3304586"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Predict from Chapter Titles</a:t>
            </a:r>
          </a:p>
        </p:txBody>
      </p:sp>
      <p:sp>
        <p:nvSpPr>
          <p:cNvPr id="20" name="TextBox 19"/>
          <p:cNvSpPr txBox="1"/>
          <p:nvPr/>
        </p:nvSpPr>
        <p:spPr>
          <a:xfrm>
            <a:off x="7379007" y="2735366"/>
            <a:ext cx="2908536" cy="338554"/>
          </a:xfrm>
          <a:prstGeom prst="rect">
            <a:avLst/>
          </a:prstGeom>
          <a:noFill/>
        </p:spPr>
        <p:txBody>
          <a:bodyPr wrap="square" rtlCol="0">
            <a:spAutoFit/>
          </a:bodyPr>
          <a:lstStyle/>
          <a:p>
            <a:r>
              <a:rPr lang="en-GB" sz="1600">
                <a:latin typeface="K26AlphaABC" panose="02000500000000000000" pitchFamily="2" charset="0"/>
                <a:ea typeface="KB3PurplePetals" panose="02000603000000000000" pitchFamily="2" charset="0"/>
              </a:rPr>
              <a:t>Expanding </a:t>
            </a:r>
            <a:r>
              <a:rPr lang="en-GB" sz="1600" dirty="0">
                <a:latin typeface="K26AlphaABC" panose="02000500000000000000" pitchFamily="2" charset="0"/>
                <a:ea typeface="KB3PurplePetals" panose="02000603000000000000" pitchFamily="2" charset="0"/>
              </a:rPr>
              <a:t>our Vocabulary</a:t>
            </a:r>
          </a:p>
        </p:txBody>
      </p:sp>
      <p:sp>
        <p:nvSpPr>
          <p:cNvPr id="25" name="TextBox 24"/>
          <p:cNvSpPr txBox="1"/>
          <p:nvPr/>
        </p:nvSpPr>
        <p:spPr>
          <a:xfrm>
            <a:off x="664204" y="553547"/>
            <a:ext cx="250455" cy="369332"/>
          </a:xfrm>
          <a:prstGeom prst="rect">
            <a:avLst/>
          </a:prstGeom>
          <a:noFill/>
        </p:spPr>
        <p:txBody>
          <a:bodyPr wrap="square" rtlCol="0">
            <a:spAutoFit/>
          </a:bodyPr>
          <a:lstStyle/>
          <a:p>
            <a:r>
              <a:rPr lang="en-GB" dirty="0">
                <a:latin typeface="K26AlphaABC" panose="02000500000000000000" pitchFamily="2" charset="0"/>
              </a:rPr>
              <a:t>1</a:t>
            </a:r>
          </a:p>
        </p:txBody>
      </p:sp>
      <p:sp>
        <p:nvSpPr>
          <p:cNvPr id="26" name="TextBox 25"/>
          <p:cNvSpPr txBox="1"/>
          <p:nvPr/>
        </p:nvSpPr>
        <p:spPr>
          <a:xfrm>
            <a:off x="3849512" y="553547"/>
            <a:ext cx="250455" cy="369332"/>
          </a:xfrm>
          <a:prstGeom prst="rect">
            <a:avLst/>
          </a:prstGeom>
          <a:noFill/>
        </p:spPr>
        <p:txBody>
          <a:bodyPr wrap="square" rtlCol="0">
            <a:spAutoFit/>
          </a:bodyPr>
          <a:lstStyle/>
          <a:p>
            <a:r>
              <a:rPr lang="en-GB" dirty="0">
                <a:latin typeface="K26AlphaABC" panose="02000500000000000000" pitchFamily="2" charset="0"/>
              </a:rPr>
              <a:t>2</a:t>
            </a:r>
          </a:p>
        </p:txBody>
      </p:sp>
      <p:sp>
        <p:nvSpPr>
          <p:cNvPr id="27" name="TextBox 26"/>
          <p:cNvSpPr txBox="1"/>
          <p:nvPr/>
        </p:nvSpPr>
        <p:spPr>
          <a:xfrm>
            <a:off x="7066649" y="553547"/>
            <a:ext cx="250455" cy="369332"/>
          </a:xfrm>
          <a:prstGeom prst="rect">
            <a:avLst/>
          </a:prstGeom>
          <a:noFill/>
        </p:spPr>
        <p:txBody>
          <a:bodyPr wrap="square" rtlCol="0">
            <a:spAutoFit/>
          </a:bodyPr>
          <a:lstStyle/>
          <a:p>
            <a:r>
              <a:rPr lang="en-GB" dirty="0">
                <a:latin typeface="K26AlphaABC" panose="02000500000000000000" pitchFamily="2" charset="0"/>
              </a:rPr>
              <a:t>3</a:t>
            </a:r>
          </a:p>
        </p:txBody>
      </p:sp>
      <p:sp>
        <p:nvSpPr>
          <p:cNvPr id="28" name="TextBox 27"/>
          <p:cNvSpPr txBox="1"/>
          <p:nvPr/>
        </p:nvSpPr>
        <p:spPr>
          <a:xfrm>
            <a:off x="664204" y="2722277"/>
            <a:ext cx="250455" cy="369332"/>
          </a:xfrm>
          <a:prstGeom prst="rect">
            <a:avLst/>
          </a:prstGeom>
          <a:noFill/>
        </p:spPr>
        <p:txBody>
          <a:bodyPr wrap="square" rtlCol="0">
            <a:spAutoFit/>
          </a:bodyPr>
          <a:lstStyle/>
          <a:p>
            <a:r>
              <a:rPr lang="en-GB" dirty="0">
                <a:latin typeface="K26AlphaABC" panose="02000500000000000000" pitchFamily="2" charset="0"/>
              </a:rPr>
              <a:t>4</a:t>
            </a:r>
          </a:p>
        </p:txBody>
      </p:sp>
      <p:sp>
        <p:nvSpPr>
          <p:cNvPr id="29" name="TextBox 28"/>
          <p:cNvSpPr txBox="1"/>
          <p:nvPr/>
        </p:nvSpPr>
        <p:spPr>
          <a:xfrm>
            <a:off x="3804498" y="2712107"/>
            <a:ext cx="250455" cy="369332"/>
          </a:xfrm>
          <a:prstGeom prst="rect">
            <a:avLst/>
          </a:prstGeom>
          <a:noFill/>
        </p:spPr>
        <p:txBody>
          <a:bodyPr wrap="square" rtlCol="0">
            <a:spAutoFit/>
          </a:bodyPr>
          <a:lstStyle/>
          <a:p>
            <a:r>
              <a:rPr lang="en-GB" dirty="0">
                <a:latin typeface="K26AlphaABC" panose="02000500000000000000" pitchFamily="2" charset="0"/>
              </a:rPr>
              <a:t>5</a:t>
            </a:r>
          </a:p>
        </p:txBody>
      </p:sp>
      <p:sp>
        <p:nvSpPr>
          <p:cNvPr id="30" name="TextBox 29"/>
          <p:cNvSpPr txBox="1"/>
          <p:nvPr/>
        </p:nvSpPr>
        <p:spPr>
          <a:xfrm>
            <a:off x="7085338" y="2718620"/>
            <a:ext cx="250455" cy="369332"/>
          </a:xfrm>
          <a:prstGeom prst="rect">
            <a:avLst/>
          </a:prstGeom>
          <a:noFill/>
        </p:spPr>
        <p:txBody>
          <a:bodyPr wrap="square" rtlCol="0">
            <a:spAutoFit/>
          </a:bodyPr>
          <a:lstStyle/>
          <a:p>
            <a:r>
              <a:rPr lang="en-GB" dirty="0">
                <a:latin typeface="K26AlphaABC" panose="02000500000000000000" pitchFamily="2" charset="0"/>
              </a:rPr>
              <a:t>6</a:t>
            </a:r>
          </a:p>
        </p:txBody>
      </p:sp>
      <p:sp>
        <p:nvSpPr>
          <p:cNvPr id="31" name="TextBox 30"/>
          <p:cNvSpPr txBox="1"/>
          <p:nvPr/>
        </p:nvSpPr>
        <p:spPr>
          <a:xfrm>
            <a:off x="678603" y="4891007"/>
            <a:ext cx="250455" cy="369332"/>
          </a:xfrm>
          <a:prstGeom prst="rect">
            <a:avLst/>
          </a:prstGeom>
          <a:noFill/>
        </p:spPr>
        <p:txBody>
          <a:bodyPr wrap="square" rtlCol="0">
            <a:spAutoFit/>
          </a:bodyPr>
          <a:lstStyle/>
          <a:p>
            <a:r>
              <a:rPr lang="en-GB" dirty="0">
                <a:latin typeface="K26AlphaABC" panose="02000500000000000000" pitchFamily="2" charset="0"/>
              </a:rPr>
              <a:t>7</a:t>
            </a:r>
          </a:p>
        </p:txBody>
      </p:sp>
      <p:sp>
        <p:nvSpPr>
          <p:cNvPr id="32" name="TextBox 31"/>
          <p:cNvSpPr txBox="1"/>
          <p:nvPr/>
        </p:nvSpPr>
        <p:spPr>
          <a:xfrm>
            <a:off x="3818762" y="4895142"/>
            <a:ext cx="250455" cy="369332"/>
          </a:xfrm>
          <a:prstGeom prst="rect">
            <a:avLst/>
          </a:prstGeom>
          <a:noFill/>
        </p:spPr>
        <p:txBody>
          <a:bodyPr wrap="square" rtlCol="0">
            <a:spAutoFit/>
          </a:bodyPr>
          <a:lstStyle/>
          <a:p>
            <a:r>
              <a:rPr lang="en-GB" dirty="0">
                <a:latin typeface="K26AlphaABC" panose="02000500000000000000" pitchFamily="2" charset="0"/>
              </a:rPr>
              <a:t>8</a:t>
            </a:r>
          </a:p>
        </p:txBody>
      </p:sp>
      <p:sp>
        <p:nvSpPr>
          <p:cNvPr id="33" name="TextBox 32"/>
          <p:cNvSpPr txBox="1"/>
          <p:nvPr/>
        </p:nvSpPr>
        <p:spPr>
          <a:xfrm>
            <a:off x="7085338" y="4899353"/>
            <a:ext cx="250455" cy="369332"/>
          </a:xfrm>
          <a:prstGeom prst="rect">
            <a:avLst/>
          </a:prstGeom>
          <a:noFill/>
        </p:spPr>
        <p:txBody>
          <a:bodyPr wrap="square" rtlCol="0">
            <a:spAutoFit/>
          </a:bodyPr>
          <a:lstStyle/>
          <a:p>
            <a:r>
              <a:rPr lang="en-GB" dirty="0">
                <a:latin typeface="K26AlphaABC" panose="02000500000000000000" pitchFamily="2" charset="0"/>
              </a:rPr>
              <a:t>9</a:t>
            </a:r>
          </a:p>
        </p:txBody>
      </p:sp>
      <p:sp>
        <p:nvSpPr>
          <p:cNvPr id="35" name="TextBox 34"/>
          <p:cNvSpPr txBox="1"/>
          <p:nvPr/>
        </p:nvSpPr>
        <p:spPr>
          <a:xfrm>
            <a:off x="4166054" y="4910509"/>
            <a:ext cx="2910030"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Summarising my Text</a:t>
            </a:r>
          </a:p>
        </p:txBody>
      </p:sp>
      <p:sp>
        <p:nvSpPr>
          <p:cNvPr id="36" name="TextBox 35"/>
          <p:cNvSpPr txBox="1"/>
          <p:nvPr/>
        </p:nvSpPr>
        <p:spPr>
          <a:xfrm>
            <a:off x="729262" y="1011215"/>
            <a:ext cx="2993767" cy="1292662"/>
          </a:xfrm>
          <a:prstGeom prst="rect">
            <a:avLst/>
          </a:prstGeom>
          <a:noFill/>
        </p:spPr>
        <p:txBody>
          <a:bodyPr wrap="square" rtlCol="0">
            <a:spAutoFit/>
          </a:bodyPr>
          <a:lstStyle/>
          <a:p>
            <a:r>
              <a:rPr lang="en-GB" sz="1300" b="1" dirty="0">
                <a:latin typeface="K26AlphaABC" panose="02000500000000000000" pitchFamily="2" charset="0"/>
                <a:ea typeface="KB3PurplePetals" panose="02000603000000000000" pitchFamily="2" charset="0"/>
              </a:rPr>
              <a:t>I can </a:t>
            </a:r>
            <a:endParaRPr lang="en-GB" sz="1300" dirty="0">
              <a:latin typeface="K26AlphaABC" panose="02000500000000000000" pitchFamily="2" charset="0"/>
              <a:ea typeface="KB3PurplePetals" panose="02000603000000000000" pitchFamily="2" charset="0"/>
            </a:endParaRP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Use what I already know about my story to predict what might happen later in the story</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Use Chapter titles to guide my understanding of the story</a:t>
            </a:r>
          </a:p>
        </p:txBody>
      </p:sp>
      <p:sp>
        <p:nvSpPr>
          <p:cNvPr id="37" name="TextBox 36"/>
          <p:cNvSpPr txBox="1"/>
          <p:nvPr/>
        </p:nvSpPr>
        <p:spPr>
          <a:xfrm>
            <a:off x="3853240" y="1006221"/>
            <a:ext cx="3147054" cy="1492716"/>
          </a:xfrm>
          <a:prstGeom prst="rect">
            <a:avLst/>
          </a:prstGeom>
          <a:noFill/>
        </p:spPr>
        <p:txBody>
          <a:bodyPr wrap="square" rtlCol="0">
            <a:spAutoFit/>
          </a:bodyPr>
          <a:lstStyle/>
          <a:p>
            <a:r>
              <a:rPr lang="en-GB" sz="1300" b="1" dirty="0">
                <a:latin typeface="K26AlphaABC" panose="02000500000000000000" pitchFamily="2" charset="0"/>
                <a:ea typeface="KB3PurplePetals" panose="02000603000000000000" pitchFamily="2" charset="0"/>
              </a:rPr>
              <a:t>I can </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Read my book carefully</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Answer questions about my book using complete sentences</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Ask questions as I’m reading and try to predict what the answers might be</a:t>
            </a:r>
          </a:p>
        </p:txBody>
      </p:sp>
      <p:sp>
        <p:nvSpPr>
          <p:cNvPr id="38" name="TextBox 37"/>
          <p:cNvSpPr txBox="1"/>
          <p:nvPr/>
        </p:nvSpPr>
        <p:spPr>
          <a:xfrm>
            <a:off x="6992479" y="1013691"/>
            <a:ext cx="3339821" cy="1492716"/>
          </a:xfrm>
          <a:prstGeom prst="rect">
            <a:avLst/>
          </a:prstGeom>
          <a:noFill/>
        </p:spPr>
        <p:txBody>
          <a:bodyPr wrap="square" rtlCol="0">
            <a:spAutoFit/>
          </a:bodyPr>
          <a:lstStyle/>
          <a:p>
            <a:r>
              <a:rPr lang="en-GB" sz="1300" b="1" dirty="0">
                <a:latin typeface="K26AlphaABC" panose="02000500000000000000" pitchFamily="2" charset="0"/>
                <a:ea typeface="KB3PurplePetals" panose="02000603000000000000" pitchFamily="2" charset="0"/>
              </a:rPr>
              <a:t>I can</a:t>
            </a:r>
            <a:endParaRPr lang="en-GB" sz="1300" dirty="0">
              <a:latin typeface="K26AlphaABC" panose="02000500000000000000" pitchFamily="2" charset="0"/>
              <a:ea typeface="KB3PurplePetals" panose="02000603000000000000" pitchFamily="2" charset="0"/>
            </a:endParaRP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Notice when the setting of my story changes</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Identify the sentence that tells me my setting has changed</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Answer questions about my story in complete sentences</a:t>
            </a:r>
          </a:p>
        </p:txBody>
      </p:sp>
      <p:sp>
        <p:nvSpPr>
          <p:cNvPr id="40" name="TextBox 39"/>
          <p:cNvSpPr txBox="1"/>
          <p:nvPr/>
        </p:nvSpPr>
        <p:spPr>
          <a:xfrm>
            <a:off x="608489" y="3120802"/>
            <a:ext cx="3265522" cy="1384995"/>
          </a:xfrm>
          <a:prstGeom prst="rect">
            <a:avLst/>
          </a:prstGeom>
          <a:noFill/>
        </p:spPr>
        <p:txBody>
          <a:bodyPr wrap="square" rtlCol="0">
            <a:spAutoFit/>
          </a:bodyPr>
          <a:lstStyle/>
          <a:p>
            <a:r>
              <a:rPr lang="en-GB" sz="1400" b="1" dirty="0">
                <a:latin typeface="K26AlphaABC" panose="02000500000000000000" pitchFamily="2" charset="0"/>
                <a:ea typeface="KB3PurplePetals" panose="02000603000000000000" pitchFamily="2" charset="0"/>
              </a:rPr>
              <a:t> I can</a:t>
            </a:r>
          </a:p>
          <a:p>
            <a:pPr marL="285750" indent="-285750">
              <a:buFont typeface="Arial" panose="020B0604020202020204" pitchFamily="34" charset="0"/>
              <a:buChar char="•"/>
            </a:pPr>
            <a:r>
              <a:rPr lang="en-GB" sz="1400" dirty="0">
                <a:latin typeface="K26AlphaABC" panose="02000500000000000000" pitchFamily="2" charset="0"/>
                <a:ea typeface="KB3PurplePetals" panose="02000603000000000000" pitchFamily="2" charset="0"/>
              </a:rPr>
              <a:t>Read carefully for detail</a:t>
            </a:r>
          </a:p>
          <a:p>
            <a:pPr marL="285750" indent="-285750">
              <a:buFont typeface="Arial" panose="020B0604020202020204" pitchFamily="34" charset="0"/>
              <a:buChar char="•"/>
            </a:pPr>
            <a:r>
              <a:rPr lang="en-GB" sz="1400" dirty="0">
                <a:latin typeface="K26AlphaABC" panose="02000500000000000000" pitchFamily="2" charset="0"/>
                <a:ea typeface="KB3PurplePetals" panose="02000603000000000000" pitchFamily="2" charset="0"/>
              </a:rPr>
              <a:t>Answer questions about my book using complete sentences</a:t>
            </a:r>
          </a:p>
          <a:p>
            <a:pPr marL="285750" indent="-285750">
              <a:buFont typeface="Arial" panose="020B0604020202020204" pitchFamily="34" charset="0"/>
              <a:buChar char="•"/>
            </a:pPr>
            <a:r>
              <a:rPr lang="en-GB" sz="1400" dirty="0">
                <a:latin typeface="K26AlphaABC" panose="02000500000000000000" pitchFamily="2" charset="0"/>
                <a:ea typeface="KB3PurplePetals" panose="02000603000000000000" pitchFamily="2" charset="0"/>
              </a:rPr>
              <a:t>Predict what might happen later in my book</a:t>
            </a:r>
          </a:p>
        </p:txBody>
      </p:sp>
      <p:sp>
        <p:nvSpPr>
          <p:cNvPr id="42" name="TextBox 41"/>
          <p:cNvSpPr txBox="1"/>
          <p:nvPr/>
        </p:nvSpPr>
        <p:spPr>
          <a:xfrm>
            <a:off x="7064391" y="3081439"/>
            <a:ext cx="3186529" cy="1692771"/>
          </a:xfrm>
          <a:prstGeom prst="rect">
            <a:avLst/>
          </a:prstGeom>
          <a:noFill/>
        </p:spPr>
        <p:txBody>
          <a:bodyPr wrap="square" rtlCol="0">
            <a:spAutoFit/>
          </a:bodyPr>
          <a:lstStyle/>
          <a:p>
            <a:r>
              <a:rPr lang="en-GB" sz="1300" b="1" dirty="0">
                <a:latin typeface="K26AlphaABC" panose="02000500000000000000" pitchFamily="2" charset="0"/>
                <a:ea typeface="KB3PurplePetals" panose="02000603000000000000" pitchFamily="2" charset="0"/>
              </a:rPr>
              <a:t>I can </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Use sentence context to help me understand what words mean</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Check the definition of words in the dictionary</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Write a sentence with each word that shows that I understand what that word means</a:t>
            </a:r>
          </a:p>
        </p:txBody>
      </p:sp>
      <p:sp>
        <p:nvSpPr>
          <p:cNvPr id="44" name="TextBox 43"/>
          <p:cNvSpPr txBox="1"/>
          <p:nvPr/>
        </p:nvSpPr>
        <p:spPr>
          <a:xfrm>
            <a:off x="3634573" y="2674527"/>
            <a:ext cx="3454178" cy="2277547"/>
          </a:xfrm>
          <a:prstGeom prst="rect">
            <a:avLst/>
          </a:prstGeom>
          <a:noFill/>
        </p:spPr>
        <p:txBody>
          <a:bodyPr wrap="square" rtlCol="0">
            <a:spAutoFit/>
          </a:bodyPr>
          <a:lstStyle/>
          <a:p>
            <a:pPr algn="ctr"/>
            <a:r>
              <a:rPr lang="en-GB" sz="3500" b="1" dirty="0" err="1">
                <a:latin typeface="KB3JustAQuickNote" panose="02000603000000000000" pitchFamily="2" charset="0"/>
                <a:ea typeface="KB3JustAQuickNote" panose="02000603000000000000" pitchFamily="2" charset="0"/>
              </a:rPr>
              <a:t>Groosham</a:t>
            </a:r>
            <a:r>
              <a:rPr lang="en-GB" sz="3500" b="1" dirty="0">
                <a:latin typeface="KB3JustAQuickNote" panose="02000603000000000000" pitchFamily="2" charset="0"/>
                <a:ea typeface="KB3JustAQuickNote" panose="02000603000000000000" pitchFamily="2" charset="0"/>
              </a:rPr>
              <a:t> Grange</a:t>
            </a:r>
          </a:p>
          <a:p>
            <a:pPr algn="ctr"/>
            <a:r>
              <a:rPr lang="en-GB" sz="2400" b="1" dirty="0">
                <a:latin typeface="KB3JustAQuickNote" panose="02000603000000000000" pitchFamily="2" charset="0"/>
                <a:ea typeface="KB3JustAQuickNote" panose="02000603000000000000" pitchFamily="2" charset="0"/>
              </a:rPr>
              <a:t>Chapters 7-9</a:t>
            </a:r>
          </a:p>
          <a:p>
            <a:pPr algn="ctr"/>
            <a:endParaRPr lang="en-GB" sz="2200" b="1" dirty="0">
              <a:latin typeface="KB3JustAQuickNote" panose="02000603000000000000" pitchFamily="2" charset="0"/>
              <a:ea typeface="KB3JustAQuickNote" panose="02000603000000000000" pitchFamily="2" charset="0"/>
            </a:endParaRPr>
          </a:p>
          <a:p>
            <a:pPr algn="ctr"/>
            <a:r>
              <a:rPr lang="en-GB" sz="2200" b="1" dirty="0">
                <a:latin typeface="KB3JustAQuickNote" panose="02000603000000000000" pitchFamily="2" charset="0"/>
                <a:ea typeface="KB3JustAQuickNote" panose="02000603000000000000" pitchFamily="2" charset="0"/>
              </a:rPr>
              <a:t>Success Criteria</a:t>
            </a:r>
          </a:p>
        </p:txBody>
      </p:sp>
      <p:sp>
        <p:nvSpPr>
          <p:cNvPr id="48" name="TextBox 47"/>
          <p:cNvSpPr txBox="1"/>
          <p:nvPr/>
        </p:nvSpPr>
        <p:spPr>
          <a:xfrm>
            <a:off x="3780908" y="5268608"/>
            <a:ext cx="3207287" cy="1384995"/>
          </a:xfrm>
          <a:prstGeom prst="rect">
            <a:avLst/>
          </a:prstGeom>
          <a:noFill/>
        </p:spPr>
        <p:txBody>
          <a:bodyPr wrap="square" rtlCol="0">
            <a:spAutoFit/>
          </a:bodyPr>
          <a:lstStyle/>
          <a:p>
            <a:r>
              <a:rPr lang="en-GB" sz="1400" b="1" dirty="0">
                <a:latin typeface="K26AlphaABC" panose="02000500000000000000" pitchFamily="2" charset="0"/>
                <a:ea typeface="KB3PurplePetals" panose="02000603000000000000" pitchFamily="2" charset="0"/>
              </a:rPr>
              <a:t> I can</a:t>
            </a:r>
          </a:p>
          <a:p>
            <a:pPr marL="285750" indent="-285750">
              <a:buFont typeface="Arial" panose="020B0604020202020204" pitchFamily="34" charset="0"/>
              <a:buChar char="•"/>
            </a:pPr>
            <a:r>
              <a:rPr lang="en-GB" sz="1400" dirty="0">
                <a:latin typeface="K26AlphaABC" panose="02000500000000000000" pitchFamily="2" charset="0"/>
                <a:ea typeface="KB3PurplePetals" panose="02000603000000000000" pitchFamily="2" charset="0"/>
              </a:rPr>
              <a:t>Read carefully for detail</a:t>
            </a:r>
          </a:p>
          <a:p>
            <a:pPr marL="285750" indent="-285750">
              <a:buFont typeface="Arial" panose="020B0604020202020204" pitchFamily="34" charset="0"/>
              <a:buChar char="•"/>
            </a:pPr>
            <a:r>
              <a:rPr lang="en-GB" sz="1400" dirty="0">
                <a:latin typeface="K26AlphaABC" panose="02000500000000000000" pitchFamily="2" charset="0"/>
                <a:ea typeface="KB3PurplePetals" panose="02000603000000000000" pitchFamily="2" charset="0"/>
              </a:rPr>
              <a:t>Make a mind map of important events</a:t>
            </a:r>
          </a:p>
          <a:p>
            <a:pPr marL="285750" indent="-285750">
              <a:buFont typeface="Arial" panose="020B0604020202020204" pitchFamily="34" charset="0"/>
              <a:buChar char="•"/>
            </a:pPr>
            <a:r>
              <a:rPr lang="en-GB" sz="1400" dirty="0">
                <a:latin typeface="K26AlphaABC" panose="02000500000000000000" pitchFamily="2" charset="0"/>
                <a:ea typeface="KB3PurplePetals" panose="02000603000000000000" pitchFamily="2" charset="0"/>
              </a:rPr>
              <a:t>Use my mind map to summarise a portion of my story</a:t>
            </a:r>
          </a:p>
        </p:txBody>
      </p:sp>
      <p:sp>
        <p:nvSpPr>
          <p:cNvPr id="34" name="TextBox 33"/>
          <p:cNvSpPr txBox="1"/>
          <p:nvPr/>
        </p:nvSpPr>
        <p:spPr>
          <a:xfrm>
            <a:off x="7333404" y="4915191"/>
            <a:ext cx="2999742"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Visualising the Setting</a:t>
            </a:r>
          </a:p>
        </p:txBody>
      </p:sp>
      <p:sp>
        <p:nvSpPr>
          <p:cNvPr id="43" name="TextBox 42"/>
          <p:cNvSpPr txBox="1"/>
          <p:nvPr/>
        </p:nvSpPr>
        <p:spPr>
          <a:xfrm>
            <a:off x="7000294" y="5248961"/>
            <a:ext cx="3339821" cy="1292662"/>
          </a:xfrm>
          <a:prstGeom prst="rect">
            <a:avLst/>
          </a:prstGeom>
          <a:noFill/>
        </p:spPr>
        <p:txBody>
          <a:bodyPr wrap="square" rtlCol="0">
            <a:spAutoFit/>
          </a:bodyPr>
          <a:lstStyle/>
          <a:p>
            <a:r>
              <a:rPr lang="en-GB" sz="1300" b="1" dirty="0">
                <a:latin typeface="K26AlphaABC" panose="02000500000000000000" pitchFamily="2" charset="0"/>
                <a:ea typeface="KB3PurplePetals" panose="02000603000000000000" pitchFamily="2" charset="0"/>
              </a:rPr>
              <a:t>I can</a:t>
            </a:r>
            <a:endParaRPr lang="en-GB" sz="1300" dirty="0">
              <a:latin typeface="K26AlphaABC" panose="02000500000000000000" pitchFamily="2" charset="0"/>
              <a:ea typeface="KB3PurplePetals" panose="02000603000000000000" pitchFamily="2" charset="0"/>
            </a:endParaRP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Visualise the setting being described in my book</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Draw a picture of what I have visualised</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Label at least 5 items in my picture</a:t>
            </a:r>
          </a:p>
        </p:txBody>
      </p:sp>
      <p:sp>
        <p:nvSpPr>
          <p:cNvPr id="41" name="TextBox 40"/>
          <p:cNvSpPr txBox="1"/>
          <p:nvPr/>
        </p:nvSpPr>
        <p:spPr>
          <a:xfrm>
            <a:off x="7317104" y="512032"/>
            <a:ext cx="3059307" cy="523220"/>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Story Structure: </a:t>
            </a:r>
          </a:p>
          <a:p>
            <a:r>
              <a:rPr lang="en-GB" sz="1400" dirty="0">
                <a:latin typeface="K26AlphaABC" panose="02000500000000000000" pitchFamily="2" charset="0"/>
                <a:ea typeface="KB3PurplePetals" panose="02000603000000000000" pitchFamily="2" charset="0"/>
              </a:rPr>
              <a:t>Noticing Setting Changes</a:t>
            </a:r>
          </a:p>
        </p:txBody>
      </p:sp>
      <p:sp>
        <p:nvSpPr>
          <p:cNvPr id="46" name="TextBox 45"/>
          <p:cNvSpPr txBox="1"/>
          <p:nvPr/>
        </p:nvSpPr>
        <p:spPr>
          <a:xfrm>
            <a:off x="894349" y="4908180"/>
            <a:ext cx="3201156"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Ask Questions and Predict</a:t>
            </a:r>
          </a:p>
        </p:txBody>
      </p:sp>
      <p:sp>
        <p:nvSpPr>
          <p:cNvPr id="47" name="TextBox 46"/>
          <p:cNvSpPr txBox="1"/>
          <p:nvPr/>
        </p:nvSpPr>
        <p:spPr>
          <a:xfrm>
            <a:off x="626987" y="5318725"/>
            <a:ext cx="3265522" cy="1384995"/>
          </a:xfrm>
          <a:prstGeom prst="rect">
            <a:avLst/>
          </a:prstGeom>
          <a:noFill/>
        </p:spPr>
        <p:txBody>
          <a:bodyPr wrap="square" rtlCol="0">
            <a:spAutoFit/>
          </a:bodyPr>
          <a:lstStyle/>
          <a:p>
            <a:r>
              <a:rPr lang="en-GB" sz="1400" b="1" dirty="0">
                <a:latin typeface="K26AlphaABC" panose="02000500000000000000" pitchFamily="2" charset="0"/>
                <a:ea typeface="KB3PurplePetals" panose="02000603000000000000" pitchFamily="2" charset="0"/>
              </a:rPr>
              <a:t> I can</a:t>
            </a:r>
          </a:p>
          <a:p>
            <a:pPr marL="285750" indent="-285750">
              <a:buFont typeface="Arial" panose="020B0604020202020204" pitchFamily="34" charset="0"/>
              <a:buChar char="•"/>
            </a:pPr>
            <a:r>
              <a:rPr lang="en-GB" sz="1400" dirty="0">
                <a:latin typeface="K26AlphaABC" panose="02000500000000000000" pitchFamily="2" charset="0"/>
                <a:ea typeface="KB3PurplePetals" panose="02000603000000000000" pitchFamily="2" charset="0"/>
              </a:rPr>
              <a:t>Read carefully for detail</a:t>
            </a:r>
          </a:p>
          <a:p>
            <a:pPr marL="285750" indent="-285750">
              <a:buFont typeface="Arial" panose="020B0604020202020204" pitchFamily="34" charset="0"/>
              <a:buChar char="•"/>
            </a:pPr>
            <a:r>
              <a:rPr lang="en-GB" sz="1400" dirty="0">
                <a:latin typeface="K26AlphaABC" panose="02000500000000000000" pitchFamily="2" charset="0"/>
                <a:ea typeface="KB3PurplePetals" panose="02000603000000000000" pitchFamily="2" charset="0"/>
              </a:rPr>
              <a:t>Answer questions about my book using complete sentences</a:t>
            </a:r>
          </a:p>
          <a:p>
            <a:pPr marL="285750" indent="-285750">
              <a:buFont typeface="Arial" panose="020B0604020202020204" pitchFamily="34" charset="0"/>
              <a:buChar char="•"/>
            </a:pPr>
            <a:r>
              <a:rPr lang="en-GB" sz="1400" dirty="0">
                <a:latin typeface="K26AlphaABC" panose="02000500000000000000" pitchFamily="2" charset="0"/>
                <a:ea typeface="KB3PurplePetals" panose="02000603000000000000" pitchFamily="2" charset="0"/>
              </a:rPr>
              <a:t>Predict what might happen later in my book</a:t>
            </a:r>
          </a:p>
        </p:txBody>
      </p:sp>
    </p:spTree>
    <p:extLst>
      <p:ext uri="{BB962C8B-B14F-4D97-AF65-F5344CB8AC3E}">
        <p14:creationId xmlns:p14="http://schemas.microsoft.com/office/powerpoint/2010/main" val="3736172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954" y="357352"/>
            <a:ext cx="5273364" cy="6918659"/>
          </a:xfrm>
          <a:prstGeom prst="rect">
            <a:avLst/>
          </a:prstGeom>
        </p:spPr>
      </p:pic>
      <p:sp>
        <p:nvSpPr>
          <p:cNvPr id="2" name="Title 1"/>
          <p:cNvSpPr>
            <a:spLocks noGrp="1"/>
          </p:cNvSpPr>
          <p:nvPr>
            <p:ph type="title"/>
          </p:nvPr>
        </p:nvSpPr>
        <p:spPr>
          <a:xfrm>
            <a:off x="1411605" y="371201"/>
            <a:ext cx="2998218" cy="731783"/>
          </a:xfrm>
        </p:spPr>
        <p:txBody>
          <a:bodyPr>
            <a:normAutofit/>
          </a:bodyPr>
          <a:lstStyle/>
          <a:p>
            <a:pPr algn="ctr"/>
            <a:r>
              <a:rPr lang="en-GB" sz="2000" dirty="0">
                <a:latin typeface="K26AlphaSans" panose="02000500000000000000" pitchFamily="2" charset="0"/>
              </a:rPr>
              <a:t>Building our Vocabulary</a:t>
            </a:r>
          </a:p>
        </p:txBody>
      </p:sp>
      <p:graphicFrame>
        <p:nvGraphicFramePr>
          <p:cNvPr id="4" name="Table 3"/>
          <p:cNvGraphicFramePr>
            <a:graphicFrameLocks noGrp="1"/>
          </p:cNvGraphicFramePr>
          <p:nvPr>
            <p:extLst/>
          </p:nvPr>
        </p:nvGraphicFramePr>
        <p:xfrm>
          <a:off x="425609" y="947334"/>
          <a:ext cx="4752000" cy="5624942"/>
        </p:xfrm>
        <a:graphic>
          <a:graphicData uri="http://schemas.openxmlformats.org/drawingml/2006/table">
            <a:tbl>
              <a:tblPr firstRow="1" bandRow="1">
                <a:tableStyleId>{5940675A-B579-460E-94D1-54222C63F5DA}</a:tableStyleId>
              </a:tblPr>
              <a:tblGrid>
                <a:gridCol w="1494631">
                  <a:extLst>
                    <a:ext uri="{9D8B030D-6E8A-4147-A177-3AD203B41FA5}">
                      <a16:colId xmlns:a16="http://schemas.microsoft.com/office/drawing/2014/main" val="2809212219"/>
                    </a:ext>
                  </a:extLst>
                </a:gridCol>
                <a:gridCol w="1567543">
                  <a:extLst>
                    <a:ext uri="{9D8B030D-6E8A-4147-A177-3AD203B41FA5}">
                      <a16:colId xmlns:a16="http://schemas.microsoft.com/office/drawing/2014/main" val="4283171798"/>
                    </a:ext>
                  </a:extLst>
                </a:gridCol>
                <a:gridCol w="1689826">
                  <a:extLst>
                    <a:ext uri="{9D8B030D-6E8A-4147-A177-3AD203B41FA5}">
                      <a16:colId xmlns:a16="http://schemas.microsoft.com/office/drawing/2014/main" val="1242711182"/>
                    </a:ext>
                  </a:extLst>
                </a:gridCol>
              </a:tblGrid>
              <a:tr h="594083">
                <a:tc>
                  <a:txBody>
                    <a:bodyPr/>
                    <a:lstStyle/>
                    <a:p>
                      <a:pPr algn="ctr"/>
                      <a:r>
                        <a:rPr lang="en-GB" sz="1400" dirty="0">
                          <a:latin typeface="K26AlphaSans" panose="02000500000000000000" pitchFamily="2" charset="0"/>
                        </a:rPr>
                        <a:t>My word</a:t>
                      </a:r>
                    </a:p>
                  </a:txBody>
                  <a:tcPr/>
                </a:tc>
                <a:tc>
                  <a:txBody>
                    <a:bodyPr/>
                    <a:lstStyle/>
                    <a:p>
                      <a:pPr algn="ctr"/>
                      <a:r>
                        <a:rPr lang="en-GB" sz="1400" dirty="0">
                          <a:latin typeface="K26AlphaSans" panose="02000500000000000000" pitchFamily="2" charset="0"/>
                        </a:rPr>
                        <a:t>I think it means</a:t>
                      </a:r>
                    </a:p>
                  </a:txBody>
                  <a:tcPr/>
                </a:tc>
                <a:tc>
                  <a:txBody>
                    <a:bodyPr/>
                    <a:lstStyle/>
                    <a:p>
                      <a:pPr algn="ctr"/>
                      <a:r>
                        <a:rPr lang="en-GB" sz="1200" dirty="0">
                          <a:latin typeface="K26AlphaSans" panose="02000500000000000000" pitchFamily="2" charset="0"/>
                        </a:rPr>
                        <a:t>Glossary or Dictionary definition</a:t>
                      </a:r>
                    </a:p>
                  </a:txBody>
                  <a:tcPr/>
                </a:tc>
                <a:extLst>
                  <a:ext uri="{0D108BD9-81ED-4DB2-BD59-A6C34878D82A}">
                    <a16:rowId xmlns:a16="http://schemas.microsoft.com/office/drawing/2014/main" val="4013294265"/>
                  </a:ext>
                </a:extLst>
              </a:tr>
              <a:tr h="731520">
                <a:tc>
                  <a:txBody>
                    <a:bodyPr/>
                    <a:lstStyle/>
                    <a:p>
                      <a:pPr marL="180975" indent="-180975" algn="l">
                        <a:buAutoNum type="arabicPeriod"/>
                      </a:pPr>
                      <a:r>
                        <a:rPr lang="en-GB" sz="1400" baseline="0" dirty="0">
                          <a:latin typeface="K26AlphaSans" panose="02000500000000000000" pitchFamily="2" charset="0"/>
                        </a:rPr>
                        <a:t>resolution      </a:t>
                      </a:r>
                    </a:p>
                    <a:p>
                      <a:pPr marL="0" indent="0" algn="l">
                        <a:buNone/>
                      </a:pPr>
                      <a:r>
                        <a:rPr lang="en-GB" sz="1400" baseline="0" dirty="0">
                          <a:latin typeface="K26AlphaSans" panose="02000500000000000000" pitchFamily="2" charset="0"/>
                        </a:rPr>
                        <a:t>(p 60)</a:t>
                      </a: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3610404555"/>
                  </a:ext>
                </a:extLst>
              </a:tr>
              <a:tr h="731520">
                <a:tc>
                  <a:txBody>
                    <a:bodyPr/>
                    <a:lstStyle/>
                    <a:p>
                      <a:pPr algn="l"/>
                      <a:r>
                        <a:rPr lang="en-GB" sz="1400" dirty="0">
                          <a:latin typeface="K26AlphaSans" panose="02000500000000000000" pitchFamily="2" charset="0"/>
                        </a:rPr>
                        <a:t>2. melancholy  (p 62)</a:t>
                      </a:r>
                    </a:p>
                  </a:txBody>
                  <a:tcPr/>
                </a:tc>
                <a:tc>
                  <a:txBody>
                    <a:bodyPr/>
                    <a:lstStyle/>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4056864871"/>
                  </a:ext>
                </a:extLst>
              </a:tr>
              <a:tr h="731520">
                <a:tc>
                  <a:txBody>
                    <a:bodyPr/>
                    <a:lstStyle/>
                    <a:p>
                      <a:pPr algn="l"/>
                      <a:r>
                        <a:rPr lang="en-GB" sz="1400" dirty="0">
                          <a:latin typeface="K26AlphaSans" panose="02000500000000000000" pitchFamily="2" charset="0"/>
                        </a:rPr>
                        <a:t>3. profound     (p 68)</a:t>
                      </a:r>
                    </a:p>
                  </a:txBody>
                  <a:tcPr/>
                </a:tc>
                <a:tc>
                  <a:txBody>
                    <a:bodyPr/>
                    <a:lstStyle/>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258627234"/>
                  </a:ext>
                </a:extLst>
              </a:tr>
              <a:tr h="701593">
                <a:tc>
                  <a:txBody>
                    <a:bodyPr/>
                    <a:lstStyle/>
                    <a:p>
                      <a:pPr algn="l"/>
                      <a:r>
                        <a:rPr lang="en-GB" sz="1400" dirty="0">
                          <a:latin typeface="K26AlphaSans" panose="02000500000000000000" pitchFamily="2" charset="0"/>
                        </a:rPr>
                        <a:t>4. migrated       (p 72)</a:t>
                      </a:r>
                    </a:p>
                  </a:txBody>
                  <a:tcPr/>
                </a:tc>
                <a:tc>
                  <a:txBody>
                    <a:bodyPr/>
                    <a:lstStyle/>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1052465315"/>
                  </a:ext>
                </a:extLst>
              </a:tr>
              <a:tr h="701593">
                <a:tc>
                  <a:txBody>
                    <a:bodyPr/>
                    <a:lstStyle/>
                    <a:p>
                      <a:pPr algn="l"/>
                      <a:r>
                        <a:rPr lang="en-GB" sz="1400" dirty="0">
                          <a:latin typeface="K26AlphaSans" panose="02000500000000000000" pitchFamily="2" charset="0"/>
                        </a:rPr>
                        <a:t>5. thawed </a:t>
                      </a:r>
                      <a:r>
                        <a:rPr lang="en-GB" sz="1400" baseline="0" dirty="0">
                          <a:latin typeface="K26AlphaSans" panose="02000500000000000000" pitchFamily="2" charset="0"/>
                        </a:rPr>
                        <a:t>(p 73)</a:t>
                      </a: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3917361921"/>
                  </a:ext>
                </a:extLst>
              </a:tr>
              <a:tr h="701593">
                <a:tc>
                  <a:txBody>
                    <a:bodyPr/>
                    <a:lstStyle/>
                    <a:p>
                      <a:pPr algn="l"/>
                      <a:r>
                        <a:rPr lang="en-GB" sz="1400" dirty="0">
                          <a:latin typeface="K26AlphaSans" panose="02000500000000000000" pitchFamily="2" charset="0"/>
                        </a:rPr>
                        <a:t>6. sheer (p 77)</a:t>
                      </a:r>
                    </a:p>
                  </a:txBody>
                  <a:tcPr/>
                </a:tc>
                <a:tc>
                  <a:txBody>
                    <a:bodyPr/>
                    <a:lstStyle/>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2148540551"/>
                  </a:ext>
                </a:extLst>
              </a:tr>
              <a:tr h="731520">
                <a:tc>
                  <a:txBody>
                    <a:bodyPr/>
                    <a:lstStyle/>
                    <a:p>
                      <a:pPr algn="l"/>
                      <a:r>
                        <a:rPr lang="en-GB" sz="1400" dirty="0">
                          <a:latin typeface="K26AlphaSans" panose="02000500000000000000" pitchFamily="2" charset="0"/>
                        </a:rPr>
                        <a:t>7. façade</a:t>
                      </a:r>
                      <a:r>
                        <a:rPr lang="en-GB" sz="1100" dirty="0">
                          <a:latin typeface="K26AlphaSans" panose="02000500000000000000" pitchFamily="2" charset="0"/>
                        </a:rPr>
                        <a:t> </a:t>
                      </a:r>
                      <a:r>
                        <a:rPr lang="en-GB" sz="1400" dirty="0">
                          <a:latin typeface="K26AlphaSans" panose="02000500000000000000" pitchFamily="2" charset="0"/>
                        </a:rPr>
                        <a:t>(p 81)</a:t>
                      </a:r>
                    </a:p>
                  </a:txBody>
                  <a:tcPr/>
                </a:tc>
                <a:tc>
                  <a:txBody>
                    <a:bodyPr/>
                    <a:lstStyle/>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1246447807"/>
                  </a:ext>
                </a:extLst>
              </a:tr>
            </a:tbl>
          </a:graphicData>
        </a:graphic>
      </p:graphicFrame>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3627" y="357351"/>
            <a:ext cx="5273364" cy="6918659"/>
          </a:xfrm>
          <a:prstGeom prst="rect">
            <a:avLst/>
          </a:prstGeom>
        </p:spPr>
      </p:pic>
      <p:sp>
        <p:nvSpPr>
          <p:cNvPr id="10" name="Title 1"/>
          <p:cNvSpPr txBox="1">
            <a:spLocks/>
          </p:cNvSpPr>
          <p:nvPr/>
        </p:nvSpPr>
        <p:spPr>
          <a:xfrm>
            <a:off x="6415545" y="371201"/>
            <a:ext cx="2998218" cy="731783"/>
          </a:xfrm>
          <a:prstGeom prst="rect">
            <a:avLst/>
          </a:prstGeom>
        </p:spPr>
        <p:txBody>
          <a:bodyPr vert="horz" lIns="91440" tIns="45720" rIns="91440" bIns="45720" rtlCol="0" anchor="ctr">
            <a:norm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algn="ctr"/>
            <a:r>
              <a:rPr lang="en-GB" sz="2000" dirty="0">
                <a:latin typeface="K26AlphaSans" panose="02000500000000000000" pitchFamily="2" charset="0"/>
              </a:rPr>
              <a:t>Building our Vocabulary</a:t>
            </a:r>
          </a:p>
        </p:txBody>
      </p:sp>
      <p:sp>
        <p:nvSpPr>
          <p:cNvPr id="11" name="Title 1"/>
          <p:cNvSpPr txBox="1">
            <a:spLocks/>
          </p:cNvSpPr>
          <p:nvPr/>
        </p:nvSpPr>
        <p:spPr>
          <a:xfrm>
            <a:off x="1322383" y="6477260"/>
            <a:ext cx="3176661" cy="731783"/>
          </a:xfrm>
          <a:prstGeom prst="rect">
            <a:avLst/>
          </a:prstGeom>
        </p:spPr>
        <p:txBody>
          <a:bodyPr vert="horz" lIns="91440" tIns="45720" rIns="91440" bIns="45720" rtlCol="0" anchor="ctr">
            <a:norm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algn="ctr"/>
            <a:r>
              <a:rPr lang="en-GB" sz="1800" dirty="0" err="1">
                <a:latin typeface="K26AlphaSans" panose="02000500000000000000" pitchFamily="2" charset="0"/>
              </a:rPr>
              <a:t>Groosham</a:t>
            </a:r>
            <a:r>
              <a:rPr lang="en-GB" sz="1800" dirty="0">
                <a:latin typeface="K26AlphaSans" panose="02000500000000000000" pitchFamily="2" charset="0"/>
              </a:rPr>
              <a:t> Grange – Chapters 7-8</a:t>
            </a:r>
          </a:p>
        </p:txBody>
      </p:sp>
      <p:sp>
        <p:nvSpPr>
          <p:cNvPr id="12" name="Title 1"/>
          <p:cNvSpPr txBox="1">
            <a:spLocks/>
          </p:cNvSpPr>
          <p:nvPr/>
        </p:nvSpPr>
        <p:spPr>
          <a:xfrm>
            <a:off x="6326323" y="6477260"/>
            <a:ext cx="3176661" cy="731783"/>
          </a:xfrm>
          <a:prstGeom prst="rect">
            <a:avLst/>
          </a:prstGeom>
        </p:spPr>
        <p:txBody>
          <a:bodyPr vert="horz" lIns="91440" tIns="45720" rIns="91440" bIns="45720" rtlCol="0" anchor="ctr">
            <a:norm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algn="ctr"/>
            <a:r>
              <a:rPr lang="en-GB" sz="1800" dirty="0" err="1">
                <a:latin typeface="K26AlphaSans" panose="02000500000000000000" pitchFamily="2" charset="0"/>
              </a:rPr>
              <a:t>Groosham</a:t>
            </a:r>
            <a:r>
              <a:rPr lang="en-GB" sz="1800" dirty="0">
                <a:latin typeface="K26AlphaSans" panose="02000500000000000000" pitchFamily="2" charset="0"/>
              </a:rPr>
              <a:t> Grange – Chapters 7-8</a:t>
            </a:r>
          </a:p>
        </p:txBody>
      </p:sp>
      <p:graphicFrame>
        <p:nvGraphicFramePr>
          <p:cNvPr id="15" name="Table 14"/>
          <p:cNvGraphicFramePr>
            <a:graphicFrameLocks noGrp="1"/>
          </p:cNvGraphicFramePr>
          <p:nvPr>
            <p:extLst/>
          </p:nvPr>
        </p:nvGraphicFramePr>
        <p:xfrm>
          <a:off x="5402318" y="947334"/>
          <a:ext cx="4752000" cy="5624942"/>
        </p:xfrm>
        <a:graphic>
          <a:graphicData uri="http://schemas.openxmlformats.org/drawingml/2006/table">
            <a:tbl>
              <a:tblPr firstRow="1" bandRow="1">
                <a:tableStyleId>{5940675A-B579-460E-94D1-54222C63F5DA}</a:tableStyleId>
              </a:tblPr>
              <a:tblGrid>
                <a:gridCol w="1494631">
                  <a:extLst>
                    <a:ext uri="{9D8B030D-6E8A-4147-A177-3AD203B41FA5}">
                      <a16:colId xmlns:a16="http://schemas.microsoft.com/office/drawing/2014/main" val="2809212219"/>
                    </a:ext>
                  </a:extLst>
                </a:gridCol>
                <a:gridCol w="1567543">
                  <a:extLst>
                    <a:ext uri="{9D8B030D-6E8A-4147-A177-3AD203B41FA5}">
                      <a16:colId xmlns:a16="http://schemas.microsoft.com/office/drawing/2014/main" val="4283171798"/>
                    </a:ext>
                  </a:extLst>
                </a:gridCol>
                <a:gridCol w="1689826">
                  <a:extLst>
                    <a:ext uri="{9D8B030D-6E8A-4147-A177-3AD203B41FA5}">
                      <a16:colId xmlns:a16="http://schemas.microsoft.com/office/drawing/2014/main" val="1242711182"/>
                    </a:ext>
                  </a:extLst>
                </a:gridCol>
              </a:tblGrid>
              <a:tr h="594083">
                <a:tc>
                  <a:txBody>
                    <a:bodyPr/>
                    <a:lstStyle/>
                    <a:p>
                      <a:pPr algn="ctr"/>
                      <a:r>
                        <a:rPr lang="en-GB" sz="1400" dirty="0">
                          <a:latin typeface="K26AlphaSans" panose="02000500000000000000" pitchFamily="2" charset="0"/>
                        </a:rPr>
                        <a:t>My word</a:t>
                      </a:r>
                    </a:p>
                  </a:txBody>
                  <a:tcPr/>
                </a:tc>
                <a:tc>
                  <a:txBody>
                    <a:bodyPr/>
                    <a:lstStyle/>
                    <a:p>
                      <a:pPr algn="ctr"/>
                      <a:r>
                        <a:rPr lang="en-GB" sz="1400" dirty="0">
                          <a:latin typeface="K26AlphaSans" panose="02000500000000000000" pitchFamily="2" charset="0"/>
                        </a:rPr>
                        <a:t>I think it means</a:t>
                      </a:r>
                    </a:p>
                  </a:txBody>
                  <a:tcPr/>
                </a:tc>
                <a:tc>
                  <a:txBody>
                    <a:bodyPr/>
                    <a:lstStyle/>
                    <a:p>
                      <a:pPr algn="ctr"/>
                      <a:r>
                        <a:rPr lang="en-GB" sz="1200" dirty="0">
                          <a:latin typeface="K26AlphaSans" panose="02000500000000000000" pitchFamily="2" charset="0"/>
                        </a:rPr>
                        <a:t>Glossary or Dictionary definition</a:t>
                      </a:r>
                    </a:p>
                  </a:txBody>
                  <a:tcPr/>
                </a:tc>
                <a:extLst>
                  <a:ext uri="{0D108BD9-81ED-4DB2-BD59-A6C34878D82A}">
                    <a16:rowId xmlns:a16="http://schemas.microsoft.com/office/drawing/2014/main" val="4013294265"/>
                  </a:ext>
                </a:extLst>
              </a:tr>
              <a:tr h="731520">
                <a:tc>
                  <a:txBody>
                    <a:bodyPr/>
                    <a:lstStyle/>
                    <a:p>
                      <a:pPr marL="180975" indent="-180975" algn="l">
                        <a:buAutoNum type="arabicPeriod"/>
                      </a:pPr>
                      <a:r>
                        <a:rPr lang="en-GB" sz="1400" baseline="0" dirty="0">
                          <a:latin typeface="K26AlphaSans" panose="02000500000000000000" pitchFamily="2" charset="0"/>
                        </a:rPr>
                        <a:t>resolution      </a:t>
                      </a:r>
                    </a:p>
                    <a:p>
                      <a:pPr marL="0" indent="0" algn="l">
                        <a:buNone/>
                      </a:pPr>
                      <a:r>
                        <a:rPr lang="en-GB" sz="1400" baseline="0" dirty="0">
                          <a:latin typeface="K26AlphaSans" panose="02000500000000000000" pitchFamily="2" charset="0"/>
                        </a:rPr>
                        <a:t>(p 60)</a:t>
                      </a: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3610404555"/>
                  </a:ext>
                </a:extLst>
              </a:tr>
              <a:tr h="731520">
                <a:tc>
                  <a:txBody>
                    <a:bodyPr/>
                    <a:lstStyle/>
                    <a:p>
                      <a:pPr algn="l"/>
                      <a:r>
                        <a:rPr lang="en-GB" sz="1400" dirty="0">
                          <a:latin typeface="K26AlphaSans" panose="02000500000000000000" pitchFamily="2" charset="0"/>
                        </a:rPr>
                        <a:t>2. melancholy  (p 62)</a:t>
                      </a:r>
                    </a:p>
                  </a:txBody>
                  <a:tcPr/>
                </a:tc>
                <a:tc>
                  <a:txBody>
                    <a:bodyPr/>
                    <a:lstStyle/>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4056864871"/>
                  </a:ext>
                </a:extLst>
              </a:tr>
              <a:tr h="731520">
                <a:tc>
                  <a:txBody>
                    <a:bodyPr/>
                    <a:lstStyle/>
                    <a:p>
                      <a:pPr algn="l"/>
                      <a:r>
                        <a:rPr lang="en-GB" sz="1400" dirty="0">
                          <a:latin typeface="K26AlphaSans" panose="02000500000000000000" pitchFamily="2" charset="0"/>
                        </a:rPr>
                        <a:t>3. profound     (p 68)</a:t>
                      </a:r>
                    </a:p>
                  </a:txBody>
                  <a:tcPr/>
                </a:tc>
                <a:tc>
                  <a:txBody>
                    <a:bodyPr/>
                    <a:lstStyle/>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258627234"/>
                  </a:ext>
                </a:extLst>
              </a:tr>
              <a:tr h="701593">
                <a:tc>
                  <a:txBody>
                    <a:bodyPr/>
                    <a:lstStyle/>
                    <a:p>
                      <a:pPr algn="l"/>
                      <a:r>
                        <a:rPr lang="en-GB" sz="1400" dirty="0">
                          <a:latin typeface="K26AlphaSans" panose="02000500000000000000" pitchFamily="2" charset="0"/>
                        </a:rPr>
                        <a:t>4. migrated       (p 72)</a:t>
                      </a:r>
                    </a:p>
                  </a:txBody>
                  <a:tcPr/>
                </a:tc>
                <a:tc>
                  <a:txBody>
                    <a:bodyPr/>
                    <a:lstStyle/>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1052465315"/>
                  </a:ext>
                </a:extLst>
              </a:tr>
              <a:tr h="701593">
                <a:tc>
                  <a:txBody>
                    <a:bodyPr/>
                    <a:lstStyle/>
                    <a:p>
                      <a:pPr algn="l"/>
                      <a:r>
                        <a:rPr lang="en-GB" sz="1400" dirty="0">
                          <a:latin typeface="K26AlphaSans" panose="02000500000000000000" pitchFamily="2" charset="0"/>
                        </a:rPr>
                        <a:t>5. thawed </a:t>
                      </a:r>
                      <a:r>
                        <a:rPr lang="en-GB" sz="1400" baseline="0" dirty="0">
                          <a:latin typeface="K26AlphaSans" panose="02000500000000000000" pitchFamily="2" charset="0"/>
                        </a:rPr>
                        <a:t>(p 73)</a:t>
                      </a: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3917361921"/>
                  </a:ext>
                </a:extLst>
              </a:tr>
              <a:tr h="701593">
                <a:tc>
                  <a:txBody>
                    <a:bodyPr/>
                    <a:lstStyle/>
                    <a:p>
                      <a:pPr algn="l"/>
                      <a:r>
                        <a:rPr lang="en-GB" sz="1400" dirty="0">
                          <a:latin typeface="K26AlphaSans" panose="02000500000000000000" pitchFamily="2" charset="0"/>
                        </a:rPr>
                        <a:t>6. sheer (p 77)</a:t>
                      </a:r>
                    </a:p>
                  </a:txBody>
                  <a:tcPr/>
                </a:tc>
                <a:tc>
                  <a:txBody>
                    <a:bodyPr/>
                    <a:lstStyle/>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2148540551"/>
                  </a:ext>
                </a:extLst>
              </a:tr>
              <a:tr h="731520">
                <a:tc>
                  <a:txBody>
                    <a:bodyPr/>
                    <a:lstStyle/>
                    <a:p>
                      <a:pPr algn="l"/>
                      <a:r>
                        <a:rPr lang="en-GB" sz="1400" dirty="0">
                          <a:latin typeface="K26AlphaSans" panose="02000500000000000000" pitchFamily="2" charset="0"/>
                        </a:rPr>
                        <a:t>7. façade</a:t>
                      </a:r>
                      <a:r>
                        <a:rPr lang="en-GB" sz="1100" dirty="0">
                          <a:latin typeface="K26AlphaSans" panose="02000500000000000000" pitchFamily="2" charset="0"/>
                        </a:rPr>
                        <a:t> </a:t>
                      </a:r>
                      <a:r>
                        <a:rPr lang="en-GB" sz="1400" dirty="0">
                          <a:latin typeface="K26AlphaSans" panose="02000500000000000000" pitchFamily="2" charset="0"/>
                        </a:rPr>
                        <a:t>(p 81)</a:t>
                      </a:r>
                    </a:p>
                  </a:txBody>
                  <a:tcPr/>
                </a:tc>
                <a:tc>
                  <a:txBody>
                    <a:bodyPr/>
                    <a:lstStyle/>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1246447807"/>
                  </a:ext>
                </a:extLst>
              </a:tr>
            </a:tbl>
          </a:graphicData>
        </a:graphic>
      </p:graphicFrame>
    </p:spTree>
    <p:extLst>
      <p:ext uri="{BB962C8B-B14F-4D97-AF65-F5344CB8AC3E}">
        <p14:creationId xmlns:p14="http://schemas.microsoft.com/office/powerpoint/2010/main" val="2155976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608489" y="489479"/>
          <a:ext cx="9612000" cy="6588000"/>
        </p:xfrm>
        <a:graphic>
          <a:graphicData uri="http://schemas.openxmlformats.org/drawingml/2006/table">
            <a:tbl>
              <a:tblPr firstRow="1" bandRow="1">
                <a:tableStyleId>{5940675A-B579-460E-94D1-54222C63F5DA}</a:tableStyleId>
              </a:tblPr>
              <a:tblGrid>
                <a:gridCol w="3204000">
                  <a:extLst>
                    <a:ext uri="{9D8B030D-6E8A-4147-A177-3AD203B41FA5}">
                      <a16:colId xmlns:a16="http://schemas.microsoft.com/office/drawing/2014/main" val="20000"/>
                    </a:ext>
                  </a:extLst>
                </a:gridCol>
                <a:gridCol w="3204000">
                  <a:extLst>
                    <a:ext uri="{9D8B030D-6E8A-4147-A177-3AD203B41FA5}">
                      <a16:colId xmlns:a16="http://schemas.microsoft.com/office/drawing/2014/main" val="20001"/>
                    </a:ext>
                  </a:extLst>
                </a:gridCol>
                <a:gridCol w="3204000">
                  <a:extLst>
                    <a:ext uri="{9D8B030D-6E8A-4147-A177-3AD203B41FA5}">
                      <a16:colId xmlns:a16="http://schemas.microsoft.com/office/drawing/2014/main" val="20002"/>
                    </a:ext>
                  </a:extLst>
                </a:gridCol>
              </a:tblGrid>
              <a:tr h="2196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2196000">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1"/>
                  </a:ext>
                </a:extLst>
              </a:tr>
              <a:tr h="2196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2"/>
                  </a:ext>
                </a:extLst>
              </a:tr>
            </a:tbl>
          </a:graphicData>
        </a:graphic>
      </p:graphicFrame>
      <p:sp>
        <p:nvSpPr>
          <p:cNvPr id="3" name="TextBox 2"/>
          <p:cNvSpPr txBox="1"/>
          <p:nvPr/>
        </p:nvSpPr>
        <p:spPr>
          <a:xfrm>
            <a:off x="3684070" y="2731423"/>
            <a:ext cx="3454178" cy="2185214"/>
          </a:xfrm>
          <a:prstGeom prst="rect">
            <a:avLst/>
          </a:prstGeom>
          <a:noFill/>
        </p:spPr>
        <p:txBody>
          <a:bodyPr wrap="square" rtlCol="0">
            <a:spAutoFit/>
          </a:bodyPr>
          <a:lstStyle/>
          <a:p>
            <a:pPr algn="ctr"/>
            <a:r>
              <a:rPr lang="en-GB" sz="3500" b="1" dirty="0" err="1">
                <a:latin typeface="KB3JustAQuickNote" panose="02000603000000000000" pitchFamily="2" charset="0"/>
                <a:ea typeface="KB3JustAQuickNote" panose="02000603000000000000" pitchFamily="2" charset="0"/>
              </a:rPr>
              <a:t>Groosham</a:t>
            </a:r>
            <a:r>
              <a:rPr lang="en-GB" sz="3500" b="1" dirty="0">
                <a:latin typeface="KB3JustAQuickNote" panose="02000603000000000000" pitchFamily="2" charset="0"/>
                <a:ea typeface="KB3JustAQuickNote" panose="02000603000000000000" pitchFamily="2" charset="0"/>
              </a:rPr>
              <a:t> Grange</a:t>
            </a:r>
          </a:p>
          <a:p>
            <a:pPr algn="ctr"/>
            <a:r>
              <a:rPr lang="en-GB" sz="2200" b="1" dirty="0">
                <a:latin typeface="KB3JustAQuickNote" panose="02000603000000000000" pitchFamily="2" charset="0"/>
                <a:ea typeface="KB3JustAQuickNote" panose="02000603000000000000" pitchFamily="2" charset="0"/>
              </a:rPr>
              <a:t>Chapters 10-12</a:t>
            </a:r>
          </a:p>
          <a:p>
            <a:pPr algn="ctr"/>
            <a:endParaRPr lang="en-GB" sz="2200" b="1" dirty="0">
              <a:latin typeface="KB3JustAQuickNote" panose="02000603000000000000" pitchFamily="2" charset="0"/>
              <a:ea typeface="KB3JustAQuickNote" panose="02000603000000000000" pitchFamily="2" charset="0"/>
            </a:endParaRPr>
          </a:p>
          <a:p>
            <a:pPr algn="ctr"/>
            <a:r>
              <a:rPr lang="en-GB" sz="2200" b="1" dirty="0">
                <a:latin typeface="KB3JustAQuickNote" panose="02000603000000000000" pitchFamily="2" charset="0"/>
                <a:ea typeface="KB3JustAQuickNote" panose="02000603000000000000" pitchFamily="2" charset="0"/>
              </a:rPr>
              <a:t>By Anthony Horowitz</a:t>
            </a:r>
          </a:p>
        </p:txBody>
      </p:sp>
      <p:sp>
        <p:nvSpPr>
          <p:cNvPr id="4" name="TextBox 3"/>
          <p:cNvSpPr txBox="1"/>
          <p:nvPr/>
        </p:nvSpPr>
        <p:spPr>
          <a:xfrm>
            <a:off x="3777765" y="595914"/>
            <a:ext cx="3307573" cy="2492990"/>
          </a:xfrm>
          <a:prstGeom prst="rect">
            <a:avLst/>
          </a:prstGeom>
          <a:noFill/>
        </p:spPr>
        <p:txBody>
          <a:bodyPr wrap="square" rtlCol="0">
            <a:spAutoFit/>
          </a:bodyPr>
          <a:lstStyle/>
          <a:p>
            <a:endParaRPr lang="en-GB" sz="1200" dirty="0">
              <a:latin typeface="K26AlphaABC" panose="02000500000000000000" pitchFamily="2" charset="0"/>
              <a:ea typeface="KB3PurplePetals" panose="02000603000000000000" pitchFamily="2" charset="0"/>
            </a:endParaRPr>
          </a:p>
          <a:p>
            <a:pPr marL="228600" indent="-228600">
              <a:buAutoNum type="arabicPeriod"/>
            </a:pPr>
            <a:r>
              <a:rPr lang="en-GB" sz="1200" dirty="0">
                <a:latin typeface="K26AlphaABC" panose="02000500000000000000" pitchFamily="2" charset="0"/>
                <a:ea typeface="KB3PurplePetals" panose="02000603000000000000" pitchFamily="2" charset="0"/>
              </a:rPr>
              <a:t>Explain how Captain Bloodbath knew that Jill was hiding on his boat.</a:t>
            </a:r>
          </a:p>
          <a:p>
            <a:pPr marL="228600" indent="-228600">
              <a:buAutoNum type="arabicPeriod"/>
            </a:pPr>
            <a:r>
              <a:rPr lang="en-GB" sz="1200" dirty="0">
                <a:latin typeface="K26AlphaABC" panose="02000500000000000000" pitchFamily="2" charset="0"/>
                <a:ea typeface="KB3PurplePetals" panose="02000603000000000000" pitchFamily="2" charset="0"/>
              </a:rPr>
              <a:t>Why was David feeling frightened after 7 weeks at </a:t>
            </a:r>
            <a:r>
              <a:rPr lang="en-GB" sz="1200" dirty="0" err="1">
                <a:latin typeface="K26AlphaABC" panose="02000500000000000000" pitchFamily="2" charset="0"/>
                <a:ea typeface="KB3PurplePetals" panose="02000603000000000000" pitchFamily="2" charset="0"/>
              </a:rPr>
              <a:t>Groosham</a:t>
            </a:r>
            <a:r>
              <a:rPr lang="en-GB" sz="1200" dirty="0">
                <a:latin typeface="K26AlphaABC" panose="02000500000000000000" pitchFamily="2" charset="0"/>
                <a:ea typeface="KB3PurplePetals" panose="02000603000000000000" pitchFamily="2" charset="0"/>
              </a:rPr>
              <a:t> Grange?</a:t>
            </a:r>
          </a:p>
          <a:p>
            <a:pPr marL="228600" indent="-228600">
              <a:buAutoNum type="arabicPeriod"/>
            </a:pPr>
            <a:r>
              <a:rPr lang="en-GB" sz="1200" dirty="0">
                <a:latin typeface="K26AlphaABC" panose="02000500000000000000" pitchFamily="2" charset="0"/>
                <a:ea typeface="KB3PurplePetals" panose="02000603000000000000" pitchFamily="2" charset="0"/>
              </a:rPr>
              <a:t>Why do you think Mr. </a:t>
            </a:r>
            <a:r>
              <a:rPr lang="en-GB" sz="1200" dirty="0" err="1">
                <a:latin typeface="K26AlphaABC" panose="02000500000000000000" pitchFamily="2" charset="0"/>
                <a:ea typeface="KB3PurplePetals" panose="02000603000000000000" pitchFamily="2" charset="0"/>
              </a:rPr>
              <a:t>Leloup</a:t>
            </a:r>
            <a:r>
              <a:rPr lang="en-GB" sz="1200" dirty="0">
                <a:latin typeface="K26AlphaABC" panose="02000500000000000000" pitchFamily="2" charset="0"/>
                <a:ea typeface="KB3PurplePetals" panose="02000603000000000000" pitchFamily="2" charset="0"/>
              </a:rPr>
              <a:t> changes each month?</a:t>
            </a:r>
          </a:p>
          <a:p>
            <a:pPr marL="228600" indent="-228600">
              <a:buAutoNum type="arabicPeriod"/>
            </a:pPr>
            <a:r>
              <a:rPr lang="en-GB" sz="1200" dirty="0">
                <a:latin typeface="K26AlphaABC" panose="02000500000000000000" pitchFamily="2" charset="0"/>
                <a:ea typeface="KB3PurplePetals" panose="02000603000000000000" pitchFamily="2" charset="0"/>
              </a:rPr>
              <a:t>What happens at </a:t>
            </a:r>
            <a:r>
              <a:rPr lang="en-GB" sz="1200" dirty="0" err="1">
                <a:latin typeface="K26AlphaABC" panose="02000500000000000000" pitchFamily="2" charset="0"/>
                <a:ea typeface="KB3PurplePetals" panose="02000603000000000000" pitchFamily="2" charset="0"/>
              </a:rPr>
              <a:t>Groosham</a:t>
            </a:r>
            <a:r>
              <a:rPr lang="en-GB" sz="1200" dirty="0">
                <a:latin typeface="K26AlphaABC" panose="02000500000000000000" pitchFamily="2" charset="0"/>
                <a:ea typeface="KB3PurplePetals" panose="02000603000000000000" pitchFamily="2" charset="0"/>
              </a:rPr>
              <a:t> Grange because of Jill’s bottle idea? </a:t>
            </a:r>
          </a:p>
          <a:p>
            <a:pPr marL="228600" indent="-228600">
              <a:buAutoNum type="arabicPeriod"/>
            </a:pPr>
            <a:r>
              <a:rPr lang="en-GB" sz="1200" dirty="0">
                <a:latin typeface="K26AlphaABC" panose="02000500000000000000" pitchFamily="2" charset="0"/>
                <a:ea typeface="KB3PurplePetals" panose="02000603000000000000" pitchFamily="2" charset="0"/>
              </a:rPr>
              <a:t>Who is Mr. </a:t>
            </a:r>
            <a:r>
              <a:rPr lang="en-GB" sz="1200" dirty="0" err="1">
                <a:latin typeface="K26AlphaABC" panose="02000500000000000000" pitchFamily="2" charset="0"/>
                <a:ea typeface="KB3PurplePetals" panose="02000603000000000000" pitchFamily="2" charset="0"/>
              </a:rPr>
              <a:t>Netherby</a:t>
            </a:r>
            <a:r>
              <a:rPr lang="en-GB" sz="1200" dirty="0">
                <a:latin typeface="K26AlphaABC" panose="02000500000000000000" pitchFamily="2" charset="0"/>
                <a:ea typeface="KB3PurplePetals" panose="02000603000000000000" pitchFamily="2" charset="0"/>
              </a:rPr>
              <a:t>? </a:t>
            </a:r>
          </a:p>
          <a:p>
            <a:pPr marL="228600" indent="-228600">
              <a:buAutoNum type="arabicPeriod"/>
            </a:pPr>
            <a:r>
              <a:rPr lang="en-GB" sz="1200" dirty="0">
                <a:latin typeface="K26AlphaABC" panose="02000500000000000000" pitchFamily="2" charset="0"/>
                <a:ea typeface="KB3PurplePetals" panose="02000603000000000000" pitchFamily="2" charset="0"/>
              </a:rPr>
              <a:t>Why is Mr. </a:t>
            </a:r>
            <a:r>
              <a:rPr lang="en-GB" sz="1200" dirty="0" err="1">
                <a:latin typeface="K26AlphaABC" panose="02000500000000000000" pitchFamily="2" charset="0"/>
                <a:ea typeface="KB3PurplePetals" panose="02000603000000000000" pitchFamily="2" charset="0"/>
              </a:rPr>
              <a:t>Netherby</a:t>
            </a:r>
            <a:r>
              <a:rPr lang="en-GB" sz="1200" dirty="0">
                <a:latin typeface="K26AlphaABC" panose="02000500000000000000" pitchFamily="2" charset="0"/>
                <a:ea typeface="KB3PurplePetals" panose="02000603000000000000" pitchFamily="2" charset="0"/>
              </a:rPr>
              <a:t> in a good mood?</a:t>
            </a:r>
          </a:p>
          <a:p>
            <a:pPr marL="228600" indent="-228600">
              <a:buAutoNum type="arabicPeriod"/>
            </a:pPr>
            <a:endParaRPr lang="en-GB" sz="1200" dirty="0">
              <a:latin typeface="K26AlphaABC" panose="02000500000000000000" pitchFamily="2" charset="0"/>
              <a:ea typeface="KB3PurplePetals" panose="02000603000000000000" pitchFamily="2" charset="0"/>
            </a:endParaRPr>
          </a:p>
          <a:p>
            <a:pPr marL="228600" indent="-228600">
              <a:buAutoNum type="arabicPeriod"/>
            </a:pPr>
            <a:endParaRPr lang="en-GB" sz="1200" dirty="0">
              <a:latin typeface="K26AlphaABC" panose="02000500000000000000" pitchFamily="2" charset="0"/>
              <a:ea typeface="KB3PurplePetals" panose="02000603000000000000" pitchFamily="2" charset="0"/>
            </a:endParaRPr>
          </a:p>
        </p:txBody>
      </p:sp>
      <p:sp>
        <p:nvSpPr>
          <p:cNvPr id="6" name="TextBox 5"/>
          <p:cNvSpPr txBox="1"/>
          <p:nvPr/>
        </p:nvSpPr>
        <p:spPr>
          <a:xfrm>
            <a:off x="7010684" y="5119391"/>
            <a:ext cx="3248354" cy="1938992"/>
          </a:xfrm>
          <a:prstGeom prst="rect">
            <a:avLst/>
          </a:prstGeom>
          <a:noFill/>
        </p:spPr>
        <p:txBody>
          <a:bodyPr wrap="square" rtlCol="0">
            <a:spAutoFit/>
          </a:bodyPr>
          <a:lstStyle/>
          <a:p>
            <a:r>
              <a:rPr lang="en-GB" sz="1000" dirty="0">
                <a:latin typeface="K26AlphaABC" panose="02000500000000000000" pitchFamily="2" charset="0"/>
                <a:ea typeface="KB3PurplePetals" panose="02000603000000000000" pitchFamily="2" charset="0"/>
              </a:rPr>
              <a:t>At the end of ‘Escape!’ David has left </a:t>
            </a:r>
            <a:r>
              <a:rPr lang="en-GB" sz="1000" dirty="0" err="1">
                <a:latin typeface="K26AlphaABC" panose="02000500000000000000" pitchFamily="2" charset="0"/>
                <a:ea typeface="KB3PurplePetals" panose="02000603000000000000" pitchFamily="2" charset="0"/>
              </a:rPr>
              <a:t>Groosham</a:t>
            </a:r>
            <a:r>
              <a:rPr lang="en-GB" sz="1000" dirty="0">
                <a:latin typeface="K26AlphaABC" panose="02000500000000000000" pitchFamily="2" charset="0"/>
                <a:ea typeface="KB3PurplePetals" panose="02000603000000000000" pitchFamily="2" charset="0"/>
              </a:rPr>
              <a:t> Grange on a boat, while Jill has been left behind. In the next chapter, your book continues David’s story.</a:t>
            </a:r>
          </a:p>
          <a:p>
            <a:endParaRPr lang="en-GB" sz="1000" dirty="0">
              <a:latin typeface="K26AlphaABC" panose="02000500000000000000" pitchFamily="2" charset="0"/>
              <a:ea typeface="KB3PurplePetals" panose="02000603000000000000" pitchFamily="2" charset="0"/>
            </a:endParaRPr>
          </a:p>
          <a:p>
            <a:pPr marL="228600" indent="-228600">
              <a:buAutoNum type="arabicPeriod"/>
            </a:pPr>
            <a:r>
              <a:rPr lang="en-GB" sz="1000" dirty="0">
                <a:latin typeface="K26AlphaABC" panose="02000500000000000000" pitchFamily="2" charset="0"/>
                <a:ea typeface="KB3PurplePetals" panose="02000603000000000000" pitchFamily="2" charset="0"/>
              </a:rPr>
              <a:t>Think about what happened to Jill at the end of ‘Escape!’</a:t>
            </a:r>
          </a:p>
          <a:p>
            <a:pPr marL="228600" indent="-228600">
              <a:buAutoNum type="arabicPeriod"/>
            </a:pPr>
            <a:r>
              <a:rPr lang="en-GB" sz="1000" dirty="0">
                <a:latin typeface="K26AlphaABC" panose="02000500000000000000" pitchFamily="2" charset="0"/>
                <a:ea typeface="KB3PurplePetals" panose="02000603000000000000" pitchFamily="2" charset="0"/>
              </a:rPr>
              <a:t>Using what you have learned about Jill, </a:t>
            </a:r>
            <a:r>
              <a:rPr lang="en-GB" sz="1000" dirty="0" err="1">
                <a:latin typeface="K26AlphaABC" panose="02000500000000000000" pitchFamily="2" charset="0"/>
                <a:ea typeface="KB3PurplePetals" panose="02000603000000000000" pitchFamily="2" charset="0"/>
              </a:rPr>
              <a:t>Groosham</a:t>
            </a:r>
            <a:r>
              <a:rPr lang="en-GB" sz="1000" dirty="0">
                <a:latin typeface="K26AlphaABC" panose="02000500000000000000" pitchFamily="2" charset="0"/>
                <a:ea typeface="KB3PurplePetals" panose="02000603000000000000" pitchFamily="2" charset="0"/>
              </a:rPr>
              <a:t> Grange and the teachers there, write a new chapter for the book. In your new chapter, show what happened to Jill after David escaped on the boat. </a:t>
            </a:r>
          </a:p>
        </p:txBody>
      </p:sp>
      <p:sp>
        <p:nvSpPr>
          <p:cNvPr id="8" name="TextBox 7"/>
          <p:cNvSpPr txBox="1"/>
          <p:nvPr/>
        </p:nvSpPr>
        <p:spPr>
          <a:xfrm>
            <a:off x="592246" y="2946575"/>
            <a:ext cx="3276718" cy="1785104"/>
          </a:xfrm>
          <a:prstGeom prst="rect">
            <a:avLst/>
          </a:prstGeom>
          <a:noFill/>
        </p:spPr>
        <p:txBody>
          <a:bodyPr wrap="square" rtlCol="0">
            <a:spAutoFit/>
          </a:bodyPr>
          <a:lstStyle/>
          <a:p>
            <a:r>
              <a:rPr lang="en-GB" sz="1000" dirty="0">
                <a:latin typeface="K26AlphaABC" panose="02000500000000000000" pitchFamily="2" charset="0"/>
                <a:ea typeface="KB3PurplePetals" panose="02000603000000000000" pitchFamily="2" charset="0"/>
              </a:rPr>
              <a:t>On p 118, David finally meets the 2 Headmasters of </a:t>
            </a:r>
            <a:r>
              <a:rPr lang="en-GB" sz="1000" dirty="0" err="1">
                <a:latin typeface="K26AlphaABC" panose="02000500000000000000" pitchFamily="2" charset="0"/>
                <a:ea typeface="KB3PurplePetals" panose="02000603000000000000" pitchFamily="2" charset="0"/>
              </a:rPr>
              <a:t>Groosham</a:t>
            </a:r>
            <a:r>
              <a:rPr lang="en-GB" sz="1000" dirty="0">
                <a:latin typeface="K26AlphaABC" panose="02000500000000000000" pitchFamily="2" charset="0"/>
                <a:ea typeface="KB3PurplePetals" panose="02000603000000000000" pitchFamily="2" charset="0"/>
              </a:rPr>
              <a:t> Grange.</a:t>
            </a:r>
          </a:p>
          <a:p>
            <a:endParaRPr lang="en-GB" sz="1000" dirty="0">
              <a:latin typeface="K26AlphaABC" panose="02000500000000000000" pitchFamily="2" charset="0"/>
              <a:ea typeface="KB3PurplePetals" panose="02000603000000000000" pitchFamily="2" charset="0"/>
            </a:endParaRPr>
          </a:p>
          <a:p>
            <a:pPr marL="228600" indent="-228600">
              <a:buAutoNum type="arabicPeriod"/>
            </a:pPr>
            <a:r>
              <a:rPr lang="en-GB" sz="1000" dirty="0">
                <a:latin typeface="K26AlphaABC" panose="02000500000000000000" pitchFamily="2" charset="0"/>
                <a:ea typeface="KB3PurplePetals" panose="02000603000000000000" pitchFamily="2" charset="0"/>
              </a:rPr>
              <a:t>Draw a detailed picture of the 2 headmasters. Include all of the details from your book in your picture. </a:t>
            </a:r>
          </a:p>
          <a:p>
            <a:pPr marL="228600" indent="-228600">
              <a:buAutoNum type="arabicPeriod"/>
            </a:pPr>
            <a:endParaRPr lang="en-GB" sz="1000" dirty="0">
              <a:latin typeface="K26AlphaABC" panose="02000500000000000000" pitchFamily="2" charset="0"/>
              <a:ea typeface="KB3PurplePetals" panose="02000603000000000000" pitchFamily="2" charset="0"/>
            </a:endParaRPr>
          </a:p>
          <a:p>
            <a:pPr marL="228600" indent="-228600">
              <a:buAutoNum type="arabicPeriod"/>
            </a:pPr>
            <a:r>
              <a:rPr lang="en-GB" sz="1000" dirty="0">
                <a:latin typeface="K26AlphaABC" panose="02000500000000000000" pitchFamily="2" charset="0"/>
                <a:ea typeface="KB3PurplePetals" panose="02000603000000000000" pitchFamily="2" charset="0"/>
              </a:rPr>
              <a:t>Using your picture as a guide, write a paragraph describing the 2 headmasters. Make sure you have an opening sentence, supporting facts and a closing sentence. </a:t>
            </a:r>
          </a:p>
        </p:txBody>
      </p:sp>
      <p:sp>
        <p:nvSpPr>
          <p:cNvPr id="11" name="TextBox 10"/>
          <p:cNvSpPr txBox="1"/>
          <p:nvPr/>
        </p:nvSpPr>
        <p:spPr>
          <a:xfrm>
            <a:off x="3775154" y="4973538"/>
            <a:ext cx="3310184" cy="2108269"/>
          </a:xfrm>
          <a:prstGeom prst="rect">
            <a:avLst/>
          </a:prstGeom>
          <a:noFill/>
        </p:spPr>
        <p:txBody>
          <a:bodyPr wrap="square" rtlCol="0">
            <a:spAutoFit/>
          </a:bodyPr>
          <a:lstStyle/>
          <a:p>
            <a:endParaRPr lang="en-GB" sz="1200" dirty="0">
              <a:latin typeface="K26AlphaABC" panose="02000500000000000000" pitchFamily="2" charset="0"/>
              <a:ea typeface="KB3PurplePetals" panose="02000603000000000000" pitchFamily="2" charset="0"/>
            </a:endParaRPr>
          </a:p>
          <a:p>
            <a:r>
              <a:rPr lang="en-GB" sz="1200" dirty="0">
                <a:latin typeface="K26AlphaABC" panose="02000500000000000000" pitchFamily="2" charset="0"/>
                <a:ea typeface="KB3PurplePetals" panose="02000603000000000000" pitchFamily="2" charset="0"/>
              </a:rPr>
              <a:t>Re-read the chapter ‘Escape!’ </a:t>
            </a:r>
          </a:p>
          <a:p>
            <a:endParaRPr lang="en-GB" sz="1200" dirty="0">
              <a:latin typeface="K26AlphaABC" panose="02000500000000000000" pitchFamily="2" charset="0"/>
              <a:ea typeface="KB3PurplePetals" panose="02000603000000000000" pitchFamily="2" charset="0"/>
            </a:endParaRPr>
          </a:p>
          <a:p>
            <a:pPr marL="228600" indent="-228600">
              <a:buFont typeface="+mj-lt"/>
              <a:buAutoNum type="arabicPeriod"/>
            </a:pPr>
            <a:r>
              <a:rPr lang="en-GB" sz="1200" dirty="0">
                <a:latin typeface="K26AlphaABC" panose="02000500000000000000" pitchFamily="2" charset="0"/>
                <a:ea typeface="KB3PurplePetals" panose="02000603000000000000" pitchFamily="2" charset="0"/>
              </a:rPr>
              <a:t>Make a mind map of the main events that happen to Jill and David in this chapter. </a:t>
            </a:r>
          </a:p>
          <a:p>
            <a:pPr marL="228600" indent="-228600">
              <a:buFont typeface="+mj-lt"/>
              <a:buAutoNum type="arabicPeriod"/>
            </a:pPr>
            <a:r>
              <a:rPr lang="en-GB" sz="1200" dirty="0">
                <a:latin typeface="K26AlphaABC" panose="02000500000000000000" pitchFamily="2" charset="0"/>
                <a:ea typeface="KB3PurplePetals" panose="02000603000000000000" pitchFamily="2" charset="0"/>
              </a:rPr>
              <a:t>Use your mind map to write a summary of this chapter. Remember, summaries include all of the main events, but leave out additional details. </a:t>
            </a:r>
          </a:p>
          <a:p>
            <a:endParaRPr lang="en-GB" sz="1100" dirty="0">
              <a:latin typeface="K26AlphaABC" panose="02000500000000000000" pitchFamily="2" charset="0"/>
              <a:ea typeface="KB3PurplePetals" panose="02000603000000000000" pitchFamily="2" charset="0"/>
            </a:endParaRPr>
          </a:p>
        </p:txBody>
      </p:sp>
      <p:sp>
        <p:nvSpPr>
          <p:cNvPr id="12" name="TextBox 11"/>
          <p:cNvSpPr txBox="1"/>
          <p:nvPr/>
        </p:nvSpPr>
        <p:spPr>
          <a:xfrm>
            <a:off x="4097397" y="526270"/>
            <a:ext cx="2988392"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Ask Questions and Predict</a:t>
            </a:r>
          </a:p>
        </p:txBody>
      </p:sp>
      <p:sp>
        <p:nvSpPr>
          <p:cNvPr id="13" name="TextBox 12"/>
          <p:cNvSpPr txBox="1"/>
          <p:nvPr/>
        </p:nvSpPr>
        <p:spPr>
          <a:xfrm>
            <a:off x="7327374" y="4869330"/>
            <a:ext cx="2878192"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Prediction</a:t>
            </a:r>
          </a:p>
        </p:txBody>
      </p:sp>
      <p:sp>
        <p:nvSpPr>
          <p:cNvPr id="14" name="TextBox 13"/>
          <p:cNvSpPr txBox="1"/>
          <p:nvPr/>
        </p:nvSpPr>
        <p:spPr>
          <a:xfrm>
            <a:off x="4101081" y="4869330"/>
            <a:ext cx="2902568"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Summarising my Text</a:t>
            </a:r>
          </a:p>
        </p:txBody>
      </p:sp>
      <p:sp>
        <p:nvSpPr>
          <p:cNvPr id="15" name="TextBox 14"/>
          <p:cNvSpPr txBox="1"/>
          <p:nvPr/>
        </p:nvSpPr>
        <p:spPr>
          <a:xfrm>
            <a:off x="921159" y="2700986"/>
            <a:ext cx="2947805"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Visualising Characters</a:t>
            </a:r>
            <a:endParaRPr lang="en-GB" sz="1600" b="1" dirty="0">
              <a:latin typeface="K26AlphaABC" panose="02000500000000000000" pitchFamily="2" charset="0"/>
              <a:ea typeface="KB3PurplePetals" panose="02000603000000000000" pitchFamily="2" charset="0"/>
            </a:endParaRPr>
          </a:p>
        </p:txBody>
      </p:sp>
      <p:sp>
        <p:nvSpPr>
          <p:cNvPr id="17" name="TextBox 16"/>
          <p:cNvSpPr txBox="1"/>
          <p:nvPr/>
        </p:nvSpPr>
        <p:spPr>
          <a:xfrm>
            <a:off x="7010684" y="909111"/>
            <a:ext cx="3284460" cy="1785104"/>
          </a:xfrm>
          <a:prstGeom prst="rect">
            <a:avLst/>
          </a:prstGeom>
          <a:noFill/>
        </p:spPr>
        <p:txBody>
          <a:bodyPr wrap="square" rtlCol="0">
            <a:spAutoFit/>
          </a:bodyPr>
          <a:lstStyle/>
          <a:p>
            <a:r>
              <a:rPr lang="en-GB" sz="1000" dirty="0">
                <a:latin typeface="K26AlphaABC" panose="02000500000000000000" pitchFamily="2" charset="0"/>
                <a:ea typeface="KB3PurplePetals" panose="02000603000000000000" pitchFamily="2" charset="0"/>
              </a:rPr>
              <a:t>In Chapter 10, David and Jill leave the school. </a:t>
            </a:r>
          </a:p>
          <a:p>
            <a:pPr marL="228600" indent="-228600">
              <a:buAutoNum type="arabicPeriod"/>
            </a:pPr>
            <a:r>
              <a:rPr lang="en-GB" sz="1000" dirty="0">
                <a:latin typeface="K26AlphaABC" panose="02000500000000000000" pitchFamily="2" charset="0"/>
                <a:ea typeface="KB3PurplePetals" panose="02000603000000000000" pitchFamily="2" charset="0"/>
              </a:rPr>
              <a:t>Where do David and Jill go and who are they going to meet?</a:t>
            </a:r>
          </a:p>
          <a:p>
            <a:pPr marL="228600" indent="-228600">
              <a:buAutoNum type="arabicPeriod"/>
            </a:pPr>
            <a:r>
              <a:rPr lang="en-GB" sz="1000" dirty="0">
                <a:latin typeface="K26AlphaABC" panose="02000500000000000000" pitchFamily="2" charset="0"/>
                <a:ea typeface="KB3PurplePetals" panose="02000603000000000000" pitchFamily="2" charset="0"/>
              </a:rPr>
              <a:t>Why is it a problem that there is a full moon? </a:t>
            </a:r>
          </a:p>
          <a:p>
            <a:pPr marL="228600" indent="-228600">
              <a:buAutoNum type="arabicPeriod"/>
            </a:pPr>
            <a:r>
              <a:rPr lang="en-GB" sz="1000" dirty="0">
                <a:latin typeface="K26AlphaABC" panose="02000500000000000000" pitchFamily="2" charset="0"/>
                <a:ea typeface="KB3PurplePetals" panose="02000603000000000000" pitchFamily="2" charset="0"/>
              </a:rPr>
              <a:t>What happens to Mr. </a:t>
            </a:r>
            <a:r>
              <a:rPr lang="en-GB" sz="1000" dirty="0" err="1">
                <a:latin typeface="K26AlphaABC" panose="02000500000000000000" pitchFamily="2" charset="0"/>
                <a:ea typeface="KB3PurplePetals" panose="02000603000000000000" pitchFamily="2" charset="0"/>
              </a:rPr>
              <a:t>Netherby</a:t>
            </a:r>
            <a:r>
              <a:rPr lang="en-GB" sz="1000" dirty="0">
                <a:latin typeface="K26AlphaABC" panose="02000500000000000000" pitchFamily="2" charset="0"/>
                <a:ea typeface="KB3PurplePetals" panose="02000603000000000000" pitchFamily="2" charset="0"/>
              </a:rPr>
              <a:t> on the cliffs? </a:t>
            </a:r>
          </a:p>
          <a:p>
            <a:pPr marL="228600" indent="-228600">
              <a:buAutoNum type="arabicPeriod"/>
            </a:pPr>
            <a:r>
              <a:rPr lang="en-GB" sz="1000" dirty="0">
                <a:latin typeface="K26AlphaABC" panose="02000500000000000000" pitchFamily="2" charset="0"/>
                <a:ea typeface="KB3PurplePetals" panose="02000603000000000000" pitchFamily="2" charset="0"/>
              </a:rPr>
              <a:t>Why do you think this happened? </a:t>
            </a:r>
          </a:p>
          <a:p>
            <a:pPr marL="228600" indent="-228600">
              <a:buAutoNum type="arabicPeriod"/>
            </a:pPr>
            <a:r>
              <a:rPr lang="en-GB" sz="1000" dirty="0">
                <a:latin typeface="K26AlphaABC" panose="02000500000000000000" pitchFamily="2" charset="0"/>
                <a:ea typeface="KB3PurplePetals" panose="02000603000000000000" pitchFamily="2" charset="0"/>
              </a:rPr>
              <a:t>How do you think David and Jill felt?</a:t>
            </a:r>
          </a:p>
          <a:p>
            <a:pPr marL="228600" indent="-228600">
              <a:buAutoNum type="arabicPeriod"/>
            </a:pPr>
            <a:r>
              <a:rPr lang="en-GB" sz="1000" dirty="0">
                <a:latin typeface="K26AlphaABC" panose="02000500000000000000" pitchFamily="2" charset="0"/>
                <a:ea typeface="KB3PurplePetals" panose="02000603000000000000" pitchFamily="2" charset="0"/>
              </a:rPr>
              <a:t>Where do David and Jill go after this? </a:t>
            </a:r>
          </a:p>
          <a:p>
            <a:pPr marL="228600" indent="-228600">
              <a:buAutoNum type="arabicPeriod"/>
            </a:pPr>
            <a:r>
              <a:rPr lang="en-GB" sz="1000" dirty="0">
                <a:latin typeface="K26AlphaABC" panose="02000500000000000000" pitchFamily="2" charset="0"/>
                <a:ea typeface="KB3PurplePetals" panose="02000603000000000000" pitchFamily="2" charset="0"/>
              </a:rPr>
              <a:t>What strange thing happens to David? </a:t>
            </a:r>
          </a:p>
          <a:p>
            <a:pPr marL="228600" indent="-228600">
              <a:buAutoNum type="arabicPeriod"/>
            </a:pPr>
            <a:r>
              <a:rPr lang="en-GB" sz="1000" dirty="0">
                <a:latin typeface="K26AlphaABC" panose="02000500000000000000" pitchFamily="2" charset="0"/>
                <a:ea typeface="KB3PurplePetals" panose="02000603000000000000" pitchFamily="2" charset="0"/>
              </a:rPr>
              <a:t>What do you think Mr. </a:t>
            </a:r>
            <a:r>
              <a:rPr lang="en-GB" sz="1000" dirty="0" err="1">
                <a:latin typeface="K26AlphaABC" panose="02000500000000000000" pitchFamily="2" charset="0"/>
                <a:ea typeface="KB3PurplePetals" panose="02000603000000000000" pitchFamily="2" charset="0"/>
              </a:rPr>
              <a:t>Kilgraw</a:t>
            </a:r>
            <a:r>
              <a:rPr lang="en-GB" sz="1000" dirty="0">
                <a:latin typeface="K26AlphaABC" panose="02000500000000000000" pitchFamily="2" charset="0"/>
                <a:ea typeface="KB3PurplePetals" panose="02000603000000000000" pitchFamily="2" charset="0"/>
              </a:rPr>
              <a:t> means when he says that ‘time is running out’? </a:t>
            </a:r>
          </a:p>
        </p:txBody>
      </p:sp>
      <p:sp>
        <p:nvSpPr>
          <p:cNvPr id="18" name="TextBox 17"/>
          <p:cNvSpPr txBox="1"/>
          <p:nvPr/>
        </p:nvSpPr>
        <p:spPr>
          <a:xfrm>
            <a:off x="868449" y="524424"/>
            <a:ext cx="3070270"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Predict From Chapter Titles</a:t>
            </a:r>
          </a:p>
        </p:txBody>
      </p:sp>
      <p:sp>
        <p:nvSpPr>
          <p:cNvPr id="19" name="TextBox 18"/>
          <p:cNvSpPr txBox="1"/>
          <p:nvPr/>
        </p:nvSpPr>
        <p:spPr>
          <a:xfrm>
            <a:off x="600600" y="777382"/>
            <a:ext cx="3274682" cy="1754326"/>
          </a:xfrm>
          <a:prstGeom prst="rect">
            <a:avLst/>
          </a:prstGeom>
          <a:noFill/>
        </p:spPr>
        <p:txBody>
          <a:bodyPr wrap="square" rtlCol="0">
            <a:spAutoFit/>
          </a:bodyPr>
          <a:lstStyle/>
          <a:p>
            <a:r>
              <a:rPr lang="en-GB" sz="1200" dirty="0">
                <a:latin typeface="K26AlphaABC" panose="02000500000000000000" pitchFamily="2" charset="0"/>
                <a:ea typeface="KB3PurplePetals" panose="02000603000000000000" pitchFamily="2" charset="0"/>
              </a:rPr>
              <a:t>Using what you know from reading the first 12 chapters of this book, predict: </a:t>
            </a:r>
          </a:p>
          <a:p>
            <a:endParaRPr lang="en-GB" sz="1200" dirty="0">
              <a:latin typeface="K26AlphaABC" panose="02000500000000000000" pitchFamily="2" charset="0"/>
              <a:ea typeface="KB3PurplePetals" panose="02000603000000000000" pitchFamily="2" charset="0"/>
            </a:endParaRPr>
          </a:p>
          <a:p>
            <a:pPr marL="342900" indent="-342900">
              <a:buAutoNum type="arabicPeriod"/>
            </a:pPr>
            <a:r>
              <a:rPr lang="en-GB" sz="1200" dirty="0">
                <a:latin typeface="K26AlphaABC" panose="02000500000000000000" pitchFamily="2" charset="0"/>
                <a:ea typeface="KB3PurplePetals" panose="02000603000000000000" pitchFamily="2" charset="0"/>
              </a:rPr>
              <a:t>What do you think might happen in the Chapter ‘Through the Mirror’? Write down at least 2 ideas.</a:t>
            </a:r>
          </a:p>
          <a:p>
            <a:pPr marL="342900" indent="-342900">
              <a:buAutoNum type="arabicPeriod"/>
            </a:pPr>
            <a:r>
              <a:rPr lang="en-GB" sz="1200" dirty="0">
                <a:latin typeface="K26AlphaABC" panose="02000500000000000000" pitchFamily="2" charset="0"/>
                <a:ea typeface="KB3PurplePetals" panose="02000603000000000000" pitchFamily="2" charset="0"/>
              </a:rPr>
              <a:t>What do you think might happen in the Chapter ‘Seventh Son’? Write down at least 2 ideas.</a:t>
            </a:r>
          </a:p>
        </p:txBody>
      </p:sp>
      <p:sp>
        <p:nvSpPr>
          <p:cNvPr id="20" name="TextBox 19"/>
          <p:cNvSpPr txBox="1"/>
          <p:nvPr/>
        </p:nvSpPr>
        <p:spPr>
          <a:xfrm>
            <a:off x="7357059" y="2697991"/>
            <a:ext cx="2914169"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Expanding our Vocabulary</a:t>
            </a:r>
          </a:p>
        </p:txBody>
      </p:sp>
      <p:sp>
        <p:nvSpPr>
          <p:cNvPr id="24" name="TextBox 23"/>
          <p:cNvSpPr txBox="1"/>
          <p:nvPr/>
        </p:nvSpPr>
        <p:spPr>
          <a:xfrm>
            <a:off x="589734" y="5130036"/>
            <a:ext cx="3331498" cy="2092881"/>
          </a:xfrm>
          <a:prstGeom prst="rect">
            <a:avLst/>
          </a:prstGeom>
          <a:noFill/>
        </p:spPr>
        <p:txBody>
          <a:bodyPr wrap="square" rtlCol="0">
            <a:spAutoFit/>
          </a:bodyPr>
          <a:lstStyle/>
          <a:p>
            <a:r>
              <a:rPr lang="en-GB" sz="1000" dirty="0">
                <a:latin typeface="K26AlphaABC" panose="02000500000000000000" pitchFamily="2" charset="0"/>
                <a:ea typeface="KB3PurplePetals" panose="02000603000000000000" pitchFamily="2" charset="0"/>
              </a:rPr>
              <a:t>David gets a shock when he sees the headmasters for the first time.</a:t>
            </a:r>
          </a:p>
          <a:p>
            <a:pPr marL="228600" indent="-228600">
              <a:buFont typeface="+mj-lt"/>
              <a:buAutoNum type="arabicPeriod"/>
            </a:pPr>
            <a:r>
              <a:rPr lang="en-GB" sz="1000" dirty="0">
                <a:latin typeface="K26AlphaABC" panose="02000500000000000000" pitchFamily="2" charset="0"/>
                <a:ea typeface="KB3PurplePetals" panose="02000603000000000000" pitchFamily="2" charset="0"/>
              </a:rPr>
              <a:t>Predict: what ‘little accident’ might have caused the headmasters to look the way they do?</a:t>
            </a:r>
          </a:p>
          <a:p>
            <a:pPr marL="228600" indent="-228600">
              <a:buFont typeface="+mj-lt"/>
              <a:buAutoNum type="arabicPeriod"/>
            </a:pPr>
            <a:r>
              <a:rPr lang="en-GB" sz="1000" dirty="0">
                <a:latin typeface="K26AlphaABC" panose="02000500000000000000" pitchFamily="2" charset="0"/>
                <a:ea typeface="KB3PurplePetals" panose="02000603000000000000" pitchFamily="2" charset="0"/>
              </a:rPr>
              <a:t>Predict: what do you think the headmasters would have said to David if he hadn’t fainted?</a:t>
            </a:r>
          </a:p>
          <a:p>
            <a:pPr marL="228600" indent="-228600">
              <a:buFont typeface="+mj-lt"/>
              <a:buAutoNum type="arabicPeriod"/>
            </a:pPr>
            <a:r>
              <a:rPr lang="en-GB" sz="1000" dirty="0">
                <a:latin typeface="K26AlphaABC" panose="02000500000000000000" pitchFamily="2" charset="0"/>
                <a:ea typeface="KB3PurplePetals" panose="02000603000000000000" pitchFamily="2" charset="0"/>
              </a:rPr>
              <a:t>On p 122, </a:t>
            </a:r>
            <a:r>
              <a:rPr lang="en-GB" sz="1000">
                <a:latin typeface="K26AlphaABC" panose="02000500000000000000" pitchFamily="2" charset="0"/>
                <a:ea typeface="KB3PurplePetals" panose="02000603000000000000" pitchFamily="2" charset="0"/>
              </a:rPr>
              <a:t>Jill is upset </a:t>
            </a:r>
            <a:r>
              <a:rPr lang="en-GB" sz="1000" dirty="0">
                <a:latin typeface="K26AlphaABC" panose="02000500000000000000" pitchFamily="2" charset="0"/>
                <a:ea typeface="KB3PurplePetals" panose="02000603000000000000" pitchFamily="2" charset="0"/>
              </a:rPr>
              <a:t>about something – what do you think Jill might be upset about?</a:t>
            </a:r>
          </a:p>
          <a:p>
            <a:pPr marL="228600" indent="-228600">
              <a:buFont typeface="+mj-lt"/>
              <a:buAutoNum type="arabicPeriod"/>
            </a:pPr>
            <a:r>
              <a:rPr lang="en-GB" sz="1000" dirty="0">
                <a:latin typeface="K26AlphaABC" panose="02000500000000000000" pitchFamily="2" charset="0"/>
                <a:ea typeface="KB3PurplePetals" panose="02000603000000000000" pitchFamily="2" charset="0"/>
              </a:rPr>
              <a:t>Predict: Why do you think Captain Bloodbath’s hands came off, rather than the rope being pulled out of his hands?</a:t>
            </a:r>
          </a:p>
          <a:p>
            <a:endParaRPr lang="en-GB" sz="1000" dirty="0">
              <a:latin typeface="K26AlphaABC" panose="02000500000000000000" pitchFamily="2" charset="0"/>
              <a:ea typeface="KB3PurplePetals" panose="02000603000000000000" pitchFamily="2" charset="0"/>
            </a:endParaRPr>
          </a:p>
        </p:txBody>
      </p:sp>
      <p:sp>
        <p:nvSpPr>
          <p:cNvPr id="25" name="TextBox 24"/>
          <p:cNvSpPr txBox="1"/>
          <p:nvPr/>
        </p:nvSpPr>
        <p:spPr>
          <a:xfrm>
            <a:off x="664204" y="485791"/>
            <a:ext cx="250455" cy="369332"/>
          </a:xfrm>
          <a:prstGeom prst="rect">
            <a:avLst/>
          </a:prstGeom>
          <a:noFill/>
        </p:spPr>
        <p:txBody>
          <a:bodyPr wrap="square" rtlCol="0">
            <a:spAutoFit/>
          </a:bodyPr>
          <a:lstStyle/>
          <a:p>
            <a:r>
              <a:rPr lang="en-GB" dirty="0">
                <a:latin typeface="K26AlphaABC" panose="02000500000000000000" pitchFamily="2" charset="0"/>
              </a:rPr>
              <a:t>1</a:t>
            </a:r>
          </a:p>
        </p:txBody>
      </p:sp>
      <p:sp>
        <p:nvSpPr>
          <p:cNvPr id="26" name="TextBox 25"/>
          <p:cNvSpPr txBox="1"/>
          <p:nvPr/>
        </p:nvSpPr>
        <p:spPr>
          <a:xfrm>
            <a:off x="3847392" y="467383"/>
            <a:ext cx="250455" cy="369332"/>
          </a:xfrm>
          <a:prstGeom prst="rect">
            <a:avLst/>
          </a:prstGeom>
          <a:noFill/>
        </p:spPr>
        <p:txBody>
          <a:bodyPr wrap="square" rtlCol="0">
            <a:spAutoFit/>
          </a:bodyPr>
          <a:lstStyle/>
          <a:p>
            <a:r>
              <a:rPr lang="en-GB" dirty="0">
                <a:latin typeface="K26AlphaABC" panose="02000500000000000000" pitchFamily="2" charset="0"/>
              </a:rPr>
              <a:t>2</a:t>
            </a:r>
          </a:p>
        </p:txBody>
      </p:sp>
      <p:sp>
        <p:nvSpPr>
          <p:cNvPr id="27" name="TextBox 26"/>
          <p:cNvSpPr txBox="1"/>
          <p:nvPr/>
        </p:nvSpPr>
        <p:spPr>
          <a:xfrm>
            <a:off x="7085338" y="467383"/>
            <a:ext cx="250455" cy="369332"/>
          </a:xfrm>
          <a:prstGeom prst="rect">
            <a:avLst/>
          </a:prstGeom>
          <a:noFill/>
        </p:spPr>
        <p:txBody>
          <a:bodyPr wrap="square" rtlCol="0">
            <a:spAutoFit/>
          </a:bodyPr>
          <a:lstStyle/>
          <a:p>
            <a:r>
              <a:rPr lang="en-GB" dirty="0">
                <a:latin typeface="K26AlphaABC" panose="02000500000000000000" pitchFamily="2" charset="0"/>
              </a:rPr>
              <a:t>3</a:t>
            </a:r>
          </a:p>
        </p:txBody>
      </p:sp>
      <p:sp>
        <p:nvSpPr>
          <p:cNvPr id="28" name="TextBox 27"/>
          <p:cNvSpPr txBox="1"/>
          <p:nvPr/>
        </p:nvSpPr>
        <p:spPr>
          <a:xfrm>
            <a:off x="659228" y="2682610"/>
            <a:ext cx="250455" cy="369332"/>
          </a:xfrm>
          <a:prstGeom prst="rect">
            <a:avLst/>
          </a:prstGeom>
          <a:noFill/>
        </p:spPr>
        <p:txBody>
          <a:bodyPr wrap="square" rtlCol="0">
            <a:spAutoFit/>
          </a:bodyPr>
          <a:lstStyle/>
          <a:p>
            <a:r>
              <a:rPr lang="en-GB" dirty="0">
                <a:latin typeface="K26AlphaABC" panose="02000500000000000000" pitchFamily="2" charset="0"/>
              </a:rPr>
              <a:t>4</a:t>
            </a:r>
          </a:p>
        </p:txBody>
      </p:sp>
      <p:sp>
        <p:nvSpPr>
          <p:cNvPr id="29" name="TextBox 28"/>
          <p:cNvSpPr txBox="1"/>
          <p:nvPr/>
        </p:nvSpPr>
        <p:spPr>
          <a:xfrm>
            <a:off x="3838816" y="2709962"/>
            <a:ext cx="250455" cy="369332"/>
          </a:xfrm>
          <a:prstGeom prst="rect">
            <a:avLst/>
          </a:prstGeom>
          <a:noFill/>
        </p:spPr>
        <p:txBody>
          <a:bodyPr wrap="square" rtlCol="0">
            <a:spAutoFit/>
          </a:bodyPr>
          <a:lstStyle/>
          <a:p>
            <a:r>
              <a:rPr lang="en-GB" dirty="0">
                <a:latin typeface="K26AlphaABC" panose="02000500000000000000" pitchFamily="2" charset="0"/>
              </a:rPr>
              <a:t>5</a:t>
            </a:r>
          </a:p>
        </p:txBody>
      </p:sp>
      <p:sp>
        <p:nvSpPr>
          <p:cNvPr id="30" name="TextBox 29"/>
          <p:cNvSpPr txBox="1"/>
          <p:nvPr/>
        </p:nvSpPr>
        <p:spPr>
          <a:xfrm>
            <a:off x="7085338" y="2681014"/>
            <a:ext cx="250455" cy="369332"/>
          </a:xfrm>
          <a:prstGeom prst="rect">
            <a:avLst/>
          </a:prstGeom>
          <a:noFill/>
        </p:spPr>
        <p:txBody>
          <a:bodyPr wrap="square" rtlCol="0">
            <a:spAutoFit/>
          </a:bodyPr>
          <a:lstStyle/>
          <a:p>
            <a:r>
              <a:rPr lang="en-GB" dirty="0">
                <a:latin typeface="K26AlphaABC" panose="02000500000000000000" pitchFamily="2" charset="0"/>
              </a:rPr>
              <a:t>6</a:t>
            </a:r>
          </a:p>
        </p:txBody>
      </p:sp>
      <p:sp>
        <p:nvSpPr>
          <p:cNvPr id="31" name="TextBox 30"/>
          <p:cNvSpPr txBox="1"/>
          <p:nvPr/>
        </p:nvSpPr>
        <p:spPr>
          <a:xfrm>
            <a:off x="640003" y="4852093"/>
            <a:ext cx="250455" cy="369332"/>
          </a:xfrm>
          <a:prstGeom prst="rect">
            <a:avLst/>
          </a:prstGeom>
          <a:noFill/>
        </p:spPr>
        <p:txBody>
          <a:bodyPr wrap="square" rtlCol="0">
            <a:spAutoFit/>
          </a:bodyPr>
          <a:lstStyle/>
          <a:p>
            <a:r>
              <a:rPr lang="en-GB" dirty="0">
                <a:latin typeface="K26AlphaABC" panose="02000500000000000000" pitchFamily="2" charset="0"/>
              </a:rPr>
              <a:t>7</a:t>
            </a:r>
          </a:p>
        </p:txBody>
      </p:sp>
      <p:sp>
        <p:nvSpPr>
          <p:cNvPr id="32" name="TextBox 31"/>
          <p:cNvSpPr txBox="1"/>
          <p:nvPr/>
        </p:nvSpPr>
        <p:spPr>
          <a:xfrm>
            <a:off x="3838815" y="4852093"/>
            <a:ext cx="250455" cy="369332"/>
          </a:xfrm>
          <a:prstGeom prst="rect">
            <a:avLst/>
          </a:prstGeom>
          <a:noFill/>
        </p:spPr>
        <p:txBody>
          <a:bodyPr wrap="square" rtlCol="0">
            <a:spAutoFit/>
          </a:bodyPr>
          <a:lstStyle/>
          <a:p>
            <a:r>
              <a:rPr lang="en-GB" dirty="0">
                <a:latin typeface="K26AlphaABC" panose="02000500000000000000" pitchFamily="2" charset="0"/>
              </a:rPr>
              <a:t>8</a:t>
            </a:r>
          </a:p>
        </p:txBody>
      </p:sp>
      <p:sp>
        <p:nvSpPr>
          <p:cNvPr id="33" name="TextBox 32"/>
          <p:cNvSpPr txBox="1"/>
          <p:nvPr/>
        </p:nvSpPr>
        <p:spPr>
          <a:xfrm>
            <a:off x="7085338" y="4871989"/>
            <a:ext cx="250455" cy="369332"/>
          </a:xfrm>
          <a:prstGeom prst="rect">
            <a:avLst/>
          </a:prstGeom>
          <a:noFill/>
        </p:spPr>
        <p:txBody>
          <a:bodyPr wrap="square" rtlCol="0">
            <a:spAutoFit/>
          </a:bodyPr>
          <a:lstStyle/>
          <a:p>
            <a:r>
              <a:rPr lang="en-GB" dirty="0">
                <a:latin typeface="K26AlphaABC" panose="02000500000000000000" pitchFamily="2" charset="0"/>
              </a:rPr>
              <a:t>9</a:t>
            </a:r>
          </a:p>
        </p:txBody>
      </p:sp>
      <p:sp>
        <p:nvSpPr>
          <p:cNvPr id="35" name="TextBox 34"/>
          <p:cNvSpPr txBox="1"/>
          <p:nvPr/>
        </p:nvSpPr>
        <p:spPr>
          <a:xfrm>
            <a:off x="7327374" y="526271"/>
            <a:ext cx="3059307"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Ask Questions and Predict</a:t>
            </a:r>
          </a:p>
        </p:txBody>
      </p:sp>
      <p:sp>
        <p:nvSpPr>
          <p:cNvPr id="34" name="TextBox 33"/>
          <p:cNvSpPr txBox="1"/>
          <p:nvPr/>
        </p:nvSpPr>
        <p:spPr>
          <a:xfrm>
            <a:off x="7033600" y="2961931"/>
            <a:ext cx="3180795" cy="1938992"/>
          </a:xfrm>
          <a:prstGeom prst="rect">
            <a:avLst/>
          </a:prstGeom>
          <a:noFill/>
        </p:spPr>
        <p:txBody>
          <a:bodyPr wrap="square" rtlCol="0">
            <a:spAutoFit/>
          </a:bodyPr>
          <a:lstStyle/>
          <a:p>
            <a:r>
              <a:rPr lang="en-GB" sz="1000" dirty="0">
                <a:latin typeface="K26AlphaABC" panose="02000500000000000000" pitchFamily="2" charset="0"/>
                <a:ea typeface="KB3PurplePetals" panose="02000603000000000000" pitchFamily="2" charset="0"/>
              </a:rPr>
              <a:t>Using your ‘Expanding our Vocabulary’ sheet:</a:t>
            </a:r>
          </a:p>
          <a:p>
            <a:endParaRPr lang="en-GB" sz="1000" dirty="0">
              <a:latin typeface="K26AlphaABC" panose="02000500000000000000" pitchFamily="2" charset="0"/>
              <a:ea typeface="KB3PurplePetals" panose="02000603000000000000" pitchFamily="2" charset="0"/>
            </a:endParaRPr>
          </a:p>
          <a:p>
            <a:pPr marL="228600" indent="-228600">
              <a:buAutoNum type="arabicPeriod"/>
            </a:pPr>
            <a:r>
              <a:rPr lang="en-GB" sz="1000" dirty="0">
                <a:latin typeface="K26AlphaABC" panose="02000500000000000000" pitchFamily="2" charset="0"/>
                <a:ea typeface="KB3PurplePetals" panose="02000603000000000000" pitchFamily="2" charset="0"/>
              </a:rPr>
              <a:t>Complete the table on your Vocabulary sheet. Try to decide </a:t>
            </a:r>
            <a:r>
              <a:rPr lang="en-GB" sz="1000" b="1" dirty="0">
                <a:latin typeface="K26AlphaABC" panose="02000500000000000000" pitchFamily="2" charset="0"/>
                <a:ea typeface="KB3PurplePetals" panose="02000603000000000000" pitchFamily="2" charset="0"/>
              </a:rPr>
              <a:t>what your word means </a:t>
            </a:r>
            <a:r>
              <a:rPr lang="en-GB" sz="1000" dirty="0">
                <a:latin typeface="K26AlphaABC" panose="02000500000000000000" pitchFamily="2" charset="0"/>
                <a:ea typeface="KB3PurplePetals" panose="02000603000000000000" pitchFamily="2" charset="0"/>
              </a:rPr>
              <a:t>and </a:t>
            </a:r>
            <a:r>
              <a:rPr lang="en-GB" sz="1000" b="1" dirty="0">
                <a:latin typeface="K26AlphaABC" panose="02000500000000000000" pitchFamily="2" charset="0"/>
                <a:ea typeface="KB3PurplePetals" panose="02000603000000000000" pitchFamily="2" charset="0"/>
              </a:rPr>
              <a:t>what part of speech it is</a:t>
            </a:r>
            <a:r>
              <a:rPr lang="en-GB" sz="1000" dirty="0">
                <a:latin typeface="K26AlphaABC" panose="02000500000000000000" pitchFamily="2" charset="0"/>
                <a:ea typeface="KB3PurplePetals" panose="02000603000000000000" pitchFamily="2" charset="0"/>
              </a:rPr>
              <a:t> by reading it in your book. Then use the dictionary to look up the meaning.</a:t>
            </a:r>
          </a:p>
          <a:p>
            <a:pPr marL="228600" indent="-228600">
              <a:buAutoNum type="arabicPeriod"/>
            </a:pPr>
            <a:r>
              <a:rPr lang="en-GB" sz="1000" dirty="0">
                <a:latin typeface="K26AlphaABC" panose="02000500000000000000" pitchFamily="2" charset="0"/>
                <a:ea typeface="KB3PurplePetals" panose="02000603000000000000" pitchFamily="2" charset="0"/>
              </a:rPr>
              <a:t>Write an interesting sentence that shows you understand and know how to use each word. Think about what part of speech your words are and how your words are used in the book to help you.</a:t>
            </a:r>
          </a:p>
        </p:txBody>
      </p:sp>
      <p:sp>
        <p:nvSpPr>
          <p:cNvPr id="36" name="TextBox 35"/>
          <p:cNvSpPr txBox="1"/>
          <p:nvPr/>
        </p:nvSpPr>
        <p:spPr>
          <a:xfrm>
            <a:off x="868449" y="4861673"/>
            <a:ext cx="2947805"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Ask Questions and </a:t>
            </a:r>
            <a:r>
              <a:rPr lang="en-GB" sz="1600" b="1" dirty="0">
                <a:latin typeface="K26AlphaABC" panose="02000500000000000000" pitchFamily="2" charset="0"/>
                <a:ea typeface="KB3PurplePetals" panose="02000603000000000000" pitchFamily="2" charset="0"/>
              </a:rPr>
              <a:t>Predict</a:t>
            </a:r>
          </a:p>
        </p:txBody>
      </p:sp>
    </p:spTree>
    <p:extLst>
      <p:ext uri="{BB962C8B-B14F-4D97-AF65-F5344CB8AC3E}">
        <p14:creationId xmlns:p14="http://schemas.microsoft.com/office/powerpoint/2010/main" val="1704330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608489" y="489479"/>
          <a:ext cx="9612000" cy="6588000"/>
        </p:xfrm>
        <a:graphic>
          <a:graphicData uri="http://schemas.openxmlformats.org/drawingml/2006/table">
            <a:tbl>
              <a:tblPr firstRow="1" bandRow="1">
                <a:tableStyleId>{5940675A-B579-460E-94D1-54222C63F5DA}</a:tableStyleId>
              </a:tblPr>
              <a:tblGrid>
                <a:gridCol w="3204000">
                  <a:extLst>
                    <a:ext uri="{9D8B030D-6E8A-4147-A177-3AD203B41FA5}">
                      <a16:colId xmlns:a16="http://schemas.microsoft.com/office/drawing/2014/main" val="20000"/>
                    </a:ext>
                  </a:extLst>
                </a:gridCol>
                <a:gridCol w="3204000">
                  <a:extLst>
                    <a:ext uri="{9D8B030D-6E8A-4147-A177-3AD203B41FA5}">
                      <a16:colId xmlns:a16="http://schemas.microsoft.com/office/drawing/2014/main" val="20001"/>
                    </a:ext>
                  </a:extLst>
                </a:gridCol>
                <a:gridCol w="3204000">
                  <a:extLst>
                    <a:ext uri="{9D8B030D-6E8A-4147-A177-3AD203B41FA5}">
                      <a16:colId xmlns:a16="http://schemas.microsoft.com/office/drawing/2014/main" val="20002"/>
                    </a:ext>
                  </a:extLst>
                </a:gridCol>
              </a:tblGrid>
              <a:tr h="2196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2196000">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1"/>
                  </a:ext>
                </a:extLst>
              </a:tr>
              <a:tr h="2196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4115815" y="564063"/>
            <a:ext cx="2931987"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Ask Questions and Predict</a:t>
            </a:r>
          </a:p>
        </p:txBody>
      </p:sp>
      <p:sp>
        <p:nvSpPr>
          <p:cNvPr id="15" name="TextBox 14"/>
          <p:cNvSpPr txBox="1"/>
          <p:nvPr/>
        </p:nvSpPr>
        <p:spPr>
          <a:xfrm>
            <a:off x="914659" y="2745200"/>
            <a:ext cx="3201156"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Visualising Characters</a:t>
            </a:r>
          </a:p>
        </p:txBody>
      </p:sp>
      <p:sp>
        <p:nvSpPr>
          <p:cNvPr id="18" name="TextBox 17"/>
          <p:cNvSpPr txBox="1"/>
          <p:nvPr/>
        </p:nvSpPr>
        <p:spPr>
          <a:xfrm>
            <a:off x="850477" y="564898"/>
            <a:ext cx="3304586"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Predict from Chapter Titles</a:t>
            </a:r>
          </a:p>
        </p:txBody>
      </p:sp>
      <p:sp>
        <p:nvSpPr>
          <p:cNvPr id="20" name="TextBox 19"/>
          <p:cNvSpPr txBox="1"/>
          <p:nvPr/>
        </p:nvSpPr>
        <p:spPr>
          <a:xfrm>
            <a:off x="7379007" y="2735366"/>
            <a:ext cx="2908536" cy="338554"/>
          </a:xfrm>
          <a:prstGeom prst="rect">
            <a:avLst/>
          </a:prstGeom>
          <a:noFill/>
        </p:spPr>
        <p:txBody>
          <a:bodyPr wrap="square" rtlCol="0">
            <a:spAutoFit/>
          </a:bodyPr>
          <a:lstStyle/>
          <a:p>
            <a:r>
              <a:rPr lang="en-GB" sz="1600">
                <a:latin typeface="K26AlphaABC" panose="02000500000000000000" pitchFamily="2" charset="0"/>
                <a:ea typeface="KB3PurplePetals" panose="02000603000000000000" pitchFamily="2" charset="0"/>
              </a:rPr>
              <a:t>Expanding </a:t>
            </a:r>
            <a:r>
              <a:rPr lang="en-GB" sz="1600" dirty="0">
                <a:latin typeface="K26AlphaABC" panose="02000500000000000000" pitchFamily="2" charset="0"/>
                <a:ea typeface="KB3PurplePetals" panose="02000603000000000000" pitchFamily="2" charset="0"/>
              </a:rPr>
              <a:t>our Vocabulary</a:t>
            </a:r>
          </a:p>
        </p:txBody>
      </p:sp>
      <p:sp>
        <p:nvSpPr>
          <p:cNvPr id="25" name="TextBox 24"/>
          <p:cNvSpPr txBox="1"/>
          <p:nvPr/>
        </p:nvSpPr>
        <p:spPr>
          <a:xfrm>
            <a:off x="664204" y="553547"/>
            <a:ext cx="250455" cy="369332"/>
          </a:xfrm>
          <a:prstGeom prst="rect">
            <a:avLst/>
          </a:prstGeom>
          <a:noFill/>
        </p:spPr>
        <p:txBody>
          <a:bodyPr wrap="square" rtlCol="0">
            <a:spAutoFit/>
          </a:bodyPr>
          <a:lstStyle/>
          <a:p>
            <a:r>
              <a:rPr lang="en-GB" dirty="0">
                <a:latin typeface="K26AlphaABC" panose="02000500000000000000" pitchFamily="2" charset="0"/>
              </a:rPr>
              <a:t>1</a:t>
            </a:r>
          </a:p>
        </p:txBody>
      </p:sp>
      <p:sp>
        <p:nvSpPr>
          <p:cNvPr id="26" name="TextBox 25"/>
          <p:cNvSpPr txBox="1"/>
          <p:nvPr/>
        </p:nvSpPr>
        <p:spPr>
          <a:xfrm>
            <a:off x="3849512" y="553547"/>
            <a:ext cx="250455" cy="369332"/>
          </a:xfrm>
          <a:prstGeom prst="rect">
            <a:avLst/>
          </a:prstGeom>
          <a:noFill/>
        </p:spPr>
        <p:txBody>
          <a:bodyPr wrap="square" rtlCol="0">
            <a:spAutoFit/>
          </a:bodyPr>
          <a:lstStyle/>
          <a:p>
            <a:r>
              <a:rPr lang="en-GB" dirty="0">
                <a:latin typeface="K26AlphaABC" panose="02000500000000000000" pitchFamily="2" charset="0"/>
              </a:rPr>
              <a:t>2</a:t>
            </a:r>
          </a:p>
        </p:txBody>
      </p:sp>
      <p:sp>
        <p:nvSpPr>
          <p:cNvPr id="27" name="TextBox 26"/>
          <p:cNvSpPr txBox="1"/>
          <p:nvPr/>
        </p:nvSpPr>
        <p:spPr>
          <a:xfrm>
            <a:off x="7066649" y="553547"/>
            <a:ext cx="250455" cy="369332"/>
          </a:xfrm>
          <a:prstGeom prst="rect">
            <a:avLst/>
          </a:prstGeom>
          <a:noFill/>
        </p:spPr>
        <p:txBody>
          <a:bodyPr wrap="square" rtlCol="0">
            <a:spAutoFit/>
          </a:bodyPr>
          <a:lstStyle/>
          <a:p>
            <a:r>
              <a:rPr lang="en-GB" dirty="0">
                <a:latin typeface="K26AlphaABC" panose="02000500000000000000" pitchFamily="2" charset="0"/>
              </a:rPr>
              <a:t>3</a:t>
            </a:r>
          </a:p>
        </p:txBody>
      </p:sp>
      <p:sp>
        <p:nvSpPr>
          <p:cNvPr id="28" name="TextBox 27"/>
          <p:cNvSpPr txBox="1"/>
          <p:nvPr/>
        </p:nvSpPr>
        <p:spPr>
          <a:xfrm>
            <a:off x="664204" y="2722277"/>
            <a:ext cx="250455" cy="369332"/>
          </a:xfrm>
          <a:prstGeom prst="rect">
            <a:avLst/>
          </a:prstGeom>
          <a:noFill/>
        </p:spPr>
        <p:txBody>
          <a:bodyPr wrap="square" rtlCol="0">
            <a:spAutoFit/>
          </a:bodyPr>
          <a:lstStyle/>
          <a:p>
            <a:r>
              <a:rPr lang="en-GB" dirty="0">
                <a:latin typeface="K26AlphaABC" panose="02000500000000000000" pitchFamily="2" charset="0"/>
              </a:rPr>
              <a:t>4</a:t>
            </a:r>
          </a:p>
        </p:txBody>
      </p:sp>
      <p:sp>
        <p:nvSpPr>
          <p:cNvPr id="29" name="TextBox 28"/>
          <p:cNvSpPr txBox="1"/>
          <p:nvPr/>
        </p:nvSpPr>
        <p:spPr>
          <a:xfrm>
            <a:off x="3804498" y="2712107"/>
            <a:ext cx="250455" cy="369332"/>
          </a:xfrm>
          <a:prstGeom prst="rect">
            <a:avLst/>
          </a:prstGeom>
          <a:noFill/>
        </p:spPr>
        <p:txBody>
          <a:bodyPr wrap="square" rtlCol="0">
            <a:spAutoFit/>
          </a:bodyPr>
          <a:lstStyle/>
          <a:p>
            <a:r>
              <a:rPr lang="en-GB" dirty="0">
                <a:latin typeface="K26AlphaABC" panose="02000500000000000000" pitchFamily="2" charset="0"/>
              </a:rPr>
              <a:t>5</a:t>
            </a:r>
          </a:p>
        </p:txBody>
      </p:sp>
      <p:sp>
        <p:nvSpPr>
          <p:cNvPr id="30" name="TextBox 29"/>
          <p:cNvSpPr txBox="1"/>
          <p:nvPr/>
        </p:nvSpPr>
        <p:spPr>
          <a:xfrm>
            <a:off x="7085338" y="2718620"/>
            <a:ext cx="250455" cy="369332"/>
          </a:xfrm>
          <a:prstGeom prst="rect">
            <a:avLst/>
          </a:prstGeom>
          <a:noFill/>
        </p:spPr>
        <p:txBody>
          <a:bodyPr wrap="square" rtlCol="0">
            <a:spAutoFit/>
          </a:bodyPr>
          <a:lstStyle/>
          <a:p>
            <a:r>
              <a:rPr lang="en-GB" dirty="0">
                <a:latin typeface="K26AlphaABC" panose="02000500000000000000" pitchFamily="2" charset="0"/>
              </a:rPr>
              <a:t>6</a:t>
            </a:r>
          </a:p>
        </p:txBody>
      </p:sp>
      <p:sp>
        <p:nvSpPr>
          <p:cNvPr id="31" name="TextBox 30"/>
          <p:cNvSpPr txBox="1"/>
          <p:nvPr/>
        </p:nvSpPr>
        <p:spPr>
          <a:xfrm>
            <a:off x="678603" y="4891007"/>
            <a:ext cx="250455" cy="369332"/>
          </a:xfrm>
          <a:prstGeom prst="rect">
            <a:avLst/>
          </a:prstGeom>
          <a:noFill/>
        </p:spPr>
        <p:txBody>
          <a:bodyPr wrap="square" rtlCol="0">
            <a:spAutoFit/>
          </a:bodyPr>
          <a:lstStyle/>
          <a:p>
            <a:r>
              <a:rPr lang="en-GB" dirty="0">
                <a:latin typeface="K26AlphaABC" panose="02000500000000000000" pitchFamily="2" charset="0"/>
              </a:rPr>
              <a:t>7</a:t>
            </a:r>
          </a:p>
        </p:txBody>
      </p:sp>
      <p:sp>
        <p:nvSpPr>
          <p:cNvPr id="32" name="TextBox 31"/>
          <p:cNvSpPr txBox="1"/>
          <p:nvPr/>
        </p:nvSpPr>
        <p:spPr>
          <a:xfrm>
            <a:off x="3818762" y="4895142"/>
            <a:ext cx="250455" cy="369332"/>
          </a:xfrm>
          <a:prstGeom prst="rect">
            <a:avLst/>
          </a:prstGeom>
          <a:noFill/>
        </p:spPr>
        <p:txBody>
          <a:bodyPr wrap="square" rtlCol="0">
            <a:spAutoFit/>
          </a:bodyPr>
          <a:lstStyle/>
          <a:p>
            <a:r>
              <a:rPr lang="en-GB" dirty="0">
                <a:latin typeface="K26AlphaABC" panose="02000500000000000000" pitchFamily="2" charset="0"/>
              </a:rPr>
              <a:t>8</a:t>
            </a:r>
          </a:p>
        </p:txBody>
      </p:sp>
      <p:sp>
        <p:nvSpPr>
          <p:cNvPr id="33" name="TextBox 32"/>
          <p:cNvSpPr txBox="1"/>
          <p:nvPr/>
        </p:nvSpPr>
        <p:spPr>
          <a:xfrm>
            <a:off x="7085338" y="4899353"/>
            <a:ext cx="250455" cy="369332"/>
          </a:xfrm>
          <a:prstGeom prst="rect">
            <a:avLst/>
          </a:prstGeom>
          <a:noFill/>
        </p:spPr>
        <p:txBody>
          <a:bodyPr wrap="square" rtlCol="0">
            <a:spAutoFit/>
          </a:bodyPr>
          <a:lstStyle/>
          <a:p>
            <a:r>
              <a:rPr lang="en-GB" dirty="0">
                <a:latin typeface="K26AlphaABC" panose="02000500000000000000" pitchFamily="2" charset="0"/>
              </a:rPr>
              <a:t>9</a:t>
            </a:r>
          </a:p>
        </p:txBody>
      </p:sp>
      <p:sp>
        <p:nvSpPr>
          <p:cNvPr id="35" name="TextBox 34"/>
          <p:cNvSpPr txBox="1"/>
          <p:nvPr/>
        </p:nvSpPr>
        <p:spPr>
          <a:xfrm>
            <a:off x="4166054" y="4910509"/>
            <a:ext cx="2910030"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Summarising my Text</a:t>
            </a:r>
          </a:p>
        </p:txBody>
      </p:sp>
      <p:sp>
        <p:nvSpPr>
          <p:cNvPr id="36" name="TextBox 35"/>
          <p:cNvSpPr txBox="1"/>
          <p:nvPr/>
        </p:nvSpPr>
        <p:spPr>
          <a:xfrm>
            <a:off x="729262" y="1011215"/>
            <a:ext cx="2993767" cy="1292662"/>
          </a:xfrm>
          <a:prstGeom prst="rect">
            <a:avLst/>
          </a:prstGeom>
          <a:noFill/>
        </p:spPr>
        <p:txBody>
          <a:bodyPr wrap="square" rtlCol="0">
            <a:spAutoFit/>
          </a:bodyPr>
          <a:lstStyle/>
          <a:p>
            <a:r>
              <a:rPr lang="en-GB" sz="1300" b="1" dirty="0">
                <a:latin typeface="K26AlphaABC" panose="02000500000000000000" pitchFamily="2" charset="0"/>
                <a:ea typeface="KB3PurplePetals" panose="02000603000000000000" pitchFamily="2" charset="0"/>
              </a:rPr>
              <a:t>I can </a:t>
            </a:r>
            <a:endParaRPr lang="en-GB" sz="1300" dirty="0">
              <a:latin typeface="K26AlphaABC" panose="02000500000000000000" pitchFamily="2" charset="0"/>
              <a:ea typeface="KB3PurplePetals" panose="02000603000000000000" pitchFamily="2" charset="0"/>
            </a:endParaRP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Use what I already know about my story to predict what might happen later in the story</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Use Chapter titles to guide my understanding of the story</a:t>
            </a:r>
          </a:p>
        </p:txBody>
      </p:sp>
      <p:sp>
        <p:nvSpPr>
          <p:cNvPr id="37" name="TextBox 36"/>
          <p:cNvSpPr txBox="1"/>
          <p:nvPr/>
        </p:nvSpPr>
        <p:spPr>
          <a:xfrm>
            <a:off x="3853240" y="1006221"/>
            <a:ext cx="3147054" cy="1492716"/>
          </a:xfrm>
          <a:prstGeom prst="rect">
            <a:avLst/>
          </a:prstGeom>
          <a:noFill/>
        </p:spPr>
        <p:txBody>
          <a:bodyPr wrap="square" rtlCol="0">
            <a:spAutoFit/>
          </a:bodyPr>
          <a:lstStyle/>
          <a:p>
            <a:r>
              <a:rPr lang="en-GB" sz="1300" b="1" dirty="0">
                <a:latin typeface="K26AlphaABC" panose="02000500000000000000" pitchFamily="2" charset="0"/>
                <a:ea typeface="KB3PurplePetals" panose="02000603000000000000" pitchFamily="2" charset="0"/>
              </a:rPr>
              <a:t>I can </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Read my book carefully</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Answer questions about my book using complete sentences</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Ask questions as I’m reading and try to predict what the answers might be</a:t>
            </a:r>
          </a:p>
        </p:txBody>
      </p:sp>
      <p:sp>
        <p:nvSpPr>
          <p:cNvPr id="40" name="TextBox 39"/>
          <p:cNvSpPr txBox="1"/>
          <p:nvPr/>
        </p:nvSpPr>
        <p:spPr>
          <a:xfrm>
            <a:off x="608489" y="3120802"/>
            <a:ext cx="3265522" cy="1600438"/>
          </a:xfrm>
          <a:prstGeom prst="rect">
            <a:avLst/>
          </a:prstGeom>
          <a:noFill/>
        </p:spPr>
        <p:txBody>
          <a:bodyPr wrap="square" rtlCol="0">
            <a:spAutoFit/>
          </a:bodyPr>
          <a:lstStyle/>
          <a:p>
            <a:r>
              <a:rPr lang="en-GB" sz="1400" b="1" dirty="0">
                <a:latin typeface="K26AlphaABC" panose="02000500000000000000" pitchFamily="2" charset="0"/>
                <a:ea typeface="KB3PurplePetals" panose="02000603000000000000" pitchFamily="2" charset="0"/>
              </a:rPr>
              <a:t> I can</a:t>
            </a:r>
          </a:p>
          <a:p>
            <a:pPr marL="285750" indent="-285750">
              <a:buFont typeface="Arial" panose="020B0604020202020204" pitchFamily="34" charset="0"/>
              <a:buChar char="•"/>
            </a:pPr>
            <a:r>
              <a:rPr lang="en-GB" sz="1400" dirty="0">
                <a:latin typeface="K26AlphaABC" panose="02000500000000000000" pitchFamily="2" charset="0"/>
                <a:ea typeface="KB3PurplePetals" panose="02000603000000000000" pitchFamily="2" charset="0"/>
              </a:rPr>
              <a:t>Read carefully for detail and use that detail to draw a picture of a character in my story</a:t>
            </a:r>
          </a:p>
          <a:p>
            <a:pPr marL="285750" indent="-285750">
              <a:buFont typeface="Arial" panose="020B0604020202020204" pitchFamily="34" charset="0"/>
              <a:buChar char="•"/>
            </a:pPr>
            <a:r>
              <a:rPr lang="en-GB" sz="1400" dirty="0">
                <a:latin typeface="K26AlphaABC" panose="02000500000000000000" pitchFamily="2" charset="0"/>
                <a:ea typeface="KB3PurplePetals" panose="02000603000000000000" pitchFamily="2" charset="0"/>
              </a:rPr>
              <a:t>Use my visualisation to write a paragraph describing my character</a:t>
            </a:r>
          </a:p>
        </p:txBody>
      </p:sp>
      <p:sp>
        <p:nvSpPr>
          <p:cNvPr id="42" name="TextBox 41"/>
          <p:cNvSpPr txBox="1"/>
          <p:nvPr/>
        </p:nvSpPr>
        <p:spPr>
          <a:xfrm>
            <a:off x="7064391" y="3081439"/>
            <a:ext cx="3186529" cy="1692771"/>
          </a:xfrm>
          <a:prstGeom prst="rect">
            <a:avLst/>
          </a:prstGeom>
          <a:noFill/>
        </p:spPr>
        <p:txBody>
          <a:bodyPr wrap="square" rtlCol="0">
            <a:spAutoFit/>
          </a:bodyPr>
          <a:lstStyle/>
          <a:p>
            <a:r>
              <a:rPr lang="en-GB" sz="1300" b="1" dirty="0">
                <a:latin typeface="K26AlphaABC" panose="02000500000000000000" pitchFamily="2" charset="0"/>
                <a:ea typeface="KB3PurplePetals" panose="02000603000000000000" pitchFamily="2" charset="0"/>
              </a:rPr>
              <a:t>I can </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Use sentence context to help me understand what words mean</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Check the definition of words in the dictionary</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Write a sentence with each word that shows that I understand what that word means</a:t>
            </a:r>
          </a:p>
        </p:txBody>
      </p:sp>
      <p:sp>
        <p:nvSpPr>
          <p:cNvPr id="44" name="TextBox 43"/>
          <p:cNvSpPr txBox="1"/>
          <p:nvPr/>
        </p:nvSpPr>
        <p:spPr>
          <a:xfrm>
            <a:off x="3634573" y="2674527"/>
            <a:ext cx="3454178" cy="2277547"/>
          </a:xfrm>
          <a:prstGeom prst="rect">
            <a:avLst/>
          </a:prstGeom>
          <a:noFill/>
        </p:spPr>
        <p:txBody>
          <a:bodyPr wrap="square" rtlCol="0">
            <a:spAutoFit/>
          </a:bodyPr>
          <a:lstStyle/>
          <a:p>
            <a:pPr algn="ctr"/>
            <a:r>
              <a:rPr lang="en-GB" sz="3500" b="1" dirty="0" err="1">
                <a:latin typeface="KB3JustAQuickNote" panose="02000603000000000000" pitchFamily="2" charset="0"/>
                <a:ea typeface="KB3JustAQuickNote" panose="02000603000000000000" pitchFamily="2" charset="0"/>
              </a:rPr>
              <a:t>Groosham</a:t>
            </a:r>
            <a:r>
              <a:rPr lang="en-GB" sz="3500" b="1" dirty="0">
                <a:latin typeface="KB3JustAQuickNote" panose="02000603000000000000" pitchFamily="2" charset="0"/>
                <a:ea typeface="KB3JustAQuickNote" panose="02000603000000000000" pitchFamily="2" charset="0"/>
              </a:rPr>
              <a:t> Grange</a:t>
            </a:r>
          </a:p>
          <a:p>
            <a:pPr algn="ctr"/>
            <a:r>
              <a:rPr lang="en-GB" sz="2400" b="1" dirty="0">
                <a:latin typeface="KB3JustAQuickNote" panose="02000603000000000000" pitchFamily="2" charset="0"/>
                <a:ea typeface="KB3JustAQuickNote" panose="02000603000000000000" pitchFamily="2" charset="0"/>
              </a:rPr>
              <a:t>Chapters 10-12</a:t>
            </a:r>
          </a:p>
          <a:p>
            <a:pPr algn="ctr"/>
            <a:endParaRPr lang="en-GB" sz="2200" b="1" dirty="0">
              <a:latin typeface="KB3JustAQuickNote" panose="02000603000000000000" pitchFamily="2" charset="0"/>
              <a:ea typeface="KB3JustAQuickNote" panose="02000603000000000000" pitchFamily="2" charset="0"/>
            </a:endParaRPr>
          </a:p>
          <a:p>
            <a:pPr algn="ctr"/>
            <a:r>
              <a:rPr lang="en-GB" sz="2200" b="1" dirty="0">
                <a:latin typeface="KB3JustAQuickNote" panose="02000603000000000000" pitchFamily="2" charset="0"/>
                <a:ea typeface="KB3JustAQuickNote" panose="02000603000000000000" pitchFamily="2" charset="0"/>
              </a:rPr>
              <a:t>Success Criteria</a:t>
            </a:r>
          </a:p>
        </p:txBody>
      </p:sp>
      <p:sp>
        <p:nvSpPr>
          <p:cNvPr id="48" name="TextBox 47"/>
          <p:cNvSpPr txBox="1"/>
          <p:nvPr/>
        </p:nvSpPr>
        <p:spPr>
          <a:xfrm>
            <a:off x="3780908" y="5268608"/>
            <a:ext cx="3207287" cy="1384995"/>
          </a:xfrm>
          <a:prstGeom prst="rect">
            <a:avLst/>
          </a:prstGeom>
          <a:noFill/>
        </p:spPr>
        <p:txBody>
          <a:bodyPr wrap="square" rtlCol="0">
            <a:spAutoFit/>
          </a:bodyPr>
          <a:lstStyle/>
          <a:p>
            <a:r>
              <a:rPr lang="en-GB" sz="1400" b="1" dirty="0">
                <a:latin typeface="K26AlphaABC" panose="02000500000000000000" pitchFamily="2" charset="0"/>
                <a:ea typeface="KB3PurplePetals" panose="02000603000000000000" pitchFamily="2" charset="0"/>
              </a:rPr>
              <a:t> I can</a:t>
            </a:r>
          </a:p>
          <a:p>
            <a:pPr marL="285750" indent="-285750">
              <a:buFont typeface="Arial" panose="020B0604020202020204" pitchFamily="34" charset="0"/>
              <a:buChar char="•"/>
            </a:pPr>
            <a:r>
              <a:rPr lang="en-GB" sz="1400" dirty="0">
                <a:latin typeface="K26AlphaABC" panose="02000500000000000000" pitchFamily="2" charset="0"/>
                <a:ea typeface="KB3PurplePetals" panose="02000603000000000000" pitchFamily="2" charset="0"/>
              </a:rPr>
              <a:t>Read carefully for detail</a:t>
            </a:r>
          </a:p>
          <a:p>
            <a:pPr marL="285750" indent="-285750">
              <a:buFont typeface="Arial" panose="020B0604020202020204" pitchFamily="34" charset="0"/>
              <a:buChar char="•"/>
            </a:pPr>
            <a:r>
              <a:rPr lang="en-GB" sz="1400" dirty="0">
                <a:latin typeface="K26AlphaABC" panose="02000500000000000000" pitchFamily="2" charset="0"/>
                <a:ea typeface="KB3PurplePetals" panose="02000603000000000000" pitchFamily="2" charset="0"/>
              </a:rPr>
              <a:t>Make a mind map of important events</a:t>
            </a:r>
          </a:p>
          <a:p>
            <a:pPr marL="285750" indent="-285750">
              <a:buFont typeface="Arial" panose="020B0604020202020204" pitchFamily="34" charset="0"/>
              <a:buChar char="•"/>
            </a:pPr>
            <a:r>
              <a:rPr lang="en-GB" sz="1400" dirty="0">
                <a:latin typeface="K26AlphaABC" panose="02000500000000000000" pitchFamily="2" charset="0"/>
                <a:ea typeface="KB3PurplePetals" panose="02000603000000000000" pitchFamily="2" charset="0"/>
              </a:rPr>
              <a:t>Use my mind map to summarise a chapter in my story</a:t>
            </a:r>
          </a:p>
        </p:txBody>
      </p:sp>
      <p:sp>
        <p:nvSpPr>
          <p:cNvPr id="34" name="TextBox 33"/>
          <p:cNvSpPr txBox="1"/>
          <p:nvPr/>
        </p:nvSpPr>
        <p:spPr>
          <a:xfrm>
            <a:off x="7333404" y="4915191"/>
            <a:ext cx="2999742"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Prediction</a:t>
            </a:r>
          </a:p>
        </p:txBody>
      </p:sp>
      <p:sp>
        <p:nvSpPr>
          <p:cNvPr id="43" name="TextBox 42"/>
          <p:cNvSpPr txBox="1"/>
          <p:nvPr/>
        </p:nvSpPr>
        <p:spPr>
          <a:xfrm>
            <a:off x="7000294" y="5248961"/>
            <a:ext cx="3339821" cy="1492716"/>
          </a:xfrm>
          <a:prstGeom prst="rect">
            <a:avLst/>
          </a:prstGeom>
          <a:noFill/>
        </p:spPr>
        <p:txBody>
          <a:bodyPr wrap="square" rtlCol="0">
            <a:spAutoFit/>
          </a:bodyPr>
          <a:lstStyle/>
          <a:p>
            <a:r>
              <a:rPr lang="en-GB" sz="1300" b="1" dirty="0">
                <a:latin typeface="K26AlphaABC" panose="02000500000000000000" pitchFamily="2" charset="0"/>
                <a:ea typeface="KB3PurplePetals" panose="02000603000000000000" pitchFamily="2" charset="0"/>
              </a:rPr>
              <a:t>I can</a:t>
            </a:r>
            <a:endParaRPr lang="en-GB" sz="1300" dirty="0">
              <a:latin typeface="K26AlphaABC" panose="02000500000000000000" pitchFamily="2" charset="0"/>
              <a:ea typeface="KB3PurplePetals" panose="02000603000000000000" pitchFamily="2" charset="0"/>
            </a:endParaRP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Use what I know about the characters and setting in my story to predict what might happen to one of my characters</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Use my prediction to write a new chapter for my story</a:t>
            </a:r>
          </a:p>
        </p:txBody>
      </p:sp>
      <p:sp>
        <p:nvSpPr>
          <p:cNvPr id="41" name="TextBox 40"/>
          <p:cNvSpPr txBox="1"/>
          <p:nvPr/>
        </p:nvSpPr>
        <p:spPr>
          <a:xfrm>
            <a:off x="7347455" y="590231"/>
            <a:ext cx="3059307" cy="307777"/>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Ask Questions and Predict</a:t>
            </a:r>
          </a:p>
        </p:txBody>
      </p:sp>
      <p:sp>
        <p:nvSpPr>
          <p:cNvPr id="46" name="TextBox 45"/>
          <p:cNvSpPr txBox="1"/>
          <p:nvPr/>
        </p:nvSpPr>
        <p:spPr>
          <a:xfrm>
            <a:off x="894349" y="4908180"/>
            <a:ext cx="3201156"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Ask Questions and Predict</a:t>
            </a:r>
          </a:p>
        </p:txBody>
      </p:sp>
      <p:sp>
        <p:nvSpPr>
          <p:cNvPr id="47" name="TextBox 46"/>
          <p:cNvSpPr txBox="1"/>
          <p:nvPr/>
        </p:nvSpPr>
        <p:spPr>
          <a:xfrm>
            <a:off x="626987" y="5318725"/>
            <a:ext cx="3265522" cy="1384995"/>
          </a:xfrm>
          <a:prstGeom prst="rect">
            <a:avLst/>
          </a:prstGeom>
          <a:noFill/>
        </p:spPr>
        <p:txBody>
          <a:bodyPr wrap="square" rtlCol="0">
            <a:spAutoFit/>
          </a:bodyPr>
          <a:lstStyle/>
          <a:p>
            <a:r>
              <a:rPr lang="en-GB" sz="1400" b="1" dirty="0">
                <a:latin typeface="K26AlphaABC" panose="02000500000000000000" pitchFamily="2" charset="0"/>
                <a:ea typeface="KB3PurplePetals" panose="02000603000000000000" pitchFamily="2" charset="0"/>
              </a:rPr>
              <a:t> I can</a:t>
            </a:r>
          </a:p>
          <a:p>
            <a:pPr marL="285750" indent="-285750">
              <a:buFont typeface="Arial" panose="020B0604020202020204" pitchFamily="34" charset="0"/>
              <a:buChar char="•"/>
            </a:pPr>
            <a:r>
              <a:rPr lang="en-GB" sz="1400" dirty="0">
                <a:latin typeface="K26AlphaABC" panose="02000500000000000000" pitchFamily="2" charset="0"/>
                <a:ea typeface="KB3PurplePetals" panose="02000603000000000000" pitchFamily="2" charset="0"/>
              </a:rPr>
              <a:t>Read carefully for detail</a:t>
            </a:r>
          </a:p>
          <a:p>
            <a:pPr marL="285750" indent="-285750">
              <a:buFont typeface="Arial" panose="020B0604020202020204" pitchFamily="34" charset="0"/>
              <a:buChar char="•"/>
            </a:pPr>
            <a:r>
              <a:rPr lang="en-GB" sz="1400" dirty="0">
                <a:latin typeface="K26AlphaABC" panose="02000500000000000000" pitchFamily="2" charset="0"/>
                <a:ea typeface="KB3PurplePetals" panose="02000603000000000000" pitchFamily="2" charset="0"/>
              </a:rPr>
              <a:t>Answer questions about my book using complete sentences</a:t>
            </a:r>
          </a:p>
          <a:p>
            <a:pPr marL="285750" indent="-285750">
              <a:buFont typeface="Arial" panose="020B0604020202020204" pitchFamily="34" charset="0"/>
              <a:buChar char="•"/>
            </a:pPr>
            <a:r>
              <a:rPr lang="en-GB" sz="1400" dirty="0">
                <a:latin typeface="K26AlphaABC" panose="02000500000000000000" pitchFamily="2" charset="0"/>
                <a:ea typeface="KB3PurplePetals" panose="02000603000000000000" pitchFamily="2" charset="0"/>
              </a:rPr>
              <a:t>Predict what might happen later in my book</a:t>
            </a:r>
          </a:p>
        </p:txBody>
      </p:sp>
      <p:sp>
        <p:nvSpPr>
          <p:cNvPr id="39" name="TextBox 38"/>
          <p:cNvSpPr txBox="1"/>
          <p:nvPr/>
        </p:nvSpPr>
        <p:spPr>
          <a:xfrm>
            <a:off x="7047802" y="1006221"/>
            <a:ext cx="3147054" cy="1492716"/>
          </a:xfrm>
          <a:prstGeom prst="rect">
            <a:avLst/>
          </a:prstGeom>
          <a:noFill/>
        </p:spPr>
        <p:txBody>
          <a:bodyPr wrap="square" rtlCol="0">
            <a:spAutoFit/>
          </a:bodyPr>
          <a:lstStyle/>
          <a:p>
            <a:r>
              <a:rPr lang="en-GB" sz="1300" b="1" dirty="0">
                <a:latin typeface="K26AlphaABC" panose="02000500000000000000" pitchFamily="2" charset="0"/>
                <a:ea typeface="KB3PurplePetals" panose="02000603000000000000" pitchFamily="2" charset="0"/>
              </a:rPr>
              <a:t>I can </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Read my book carefully</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Answer questions about my book using complete sentences</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Ask questions as I’m reading and try to predict what the answers might be</a:t>
            </a:r>
          </a:p>
        </p:txBody>
      </p:sp>
    </p:spTree>
    <p:extLst>
      <p:ext uri="{BB962C8B-B14F-4D97-AF65-F5344CB8AC3E}">
        <p14:creationId xmlns:p14="http://schemas.microsoft.com/office/powerpoint/2010/main" val="12218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954" y="357352"/>
            <a:ext cx="5273364" cy="6918659"/>
          </a:xfrm>
          <a:prstGeom prst="rect">
            <a:avLst/>
          </a:prstGeom>
        </p:spPr>
      </p:pic>
      <p:sp>
        <p:nvSpPr>
          <p:cNvPr id="2" name="Title 1"/>
          <p:cNvSpPr>
            <a:spLocks noGrp="1"/>
          </p:cNvSpPr>
          <p:nvPr>
            <p:ph type="title"/>
          </p:nvPr>
        </p:nvSpPr>
        <p:spPr>
          <a:xfrm>
            <a:off x="1411605" y="371201"/>
            <a:ext cx="2998218" cy="731783"/>
          </a:xfrm>
        </p:spPr>
        <p:txBody>
          <a:bodyPr>
            <a:normAutofit/>
          </a:bodyPr>
          <a:lstStyle/>
          <a:p>
            <a:pPr algn="ctr"/>
            <a:r>
              <a:rPr lang="en-GB" sz="2000" dirty="0">
                <a:latin typeface="K26AlphaSans" panose="02000500000000000000" pitchFamily="2" charset="0"/>
              </a:rPr>
              <a:t>Building our Vocabulary</a:t>
            </a:r>
          </a:p>
        </p:txBody>
      </p:sp>
      <p:graphicFrame>
        <p:nvGraphicFramePr>
          <p:cNvPr id="4" name="Table 3"/>
          <p:cNvGraphicFramePr>
            <a:graphicFrameLocks noGrp="1"/>
          </p:cNvGraphicFramePr>
          <p:nvPr>
            <p:extLst/>
          </p:nvPr>
        </p:nvGraphicFramePr>
        <p:xfrm>
          <a:off x="425609" y="947334"/>
          <a:ext cx="4752000" cy="5624942"/>
        </p:xfrm>
        <a:graphic>
          <a:graphicData uri="http://schemas.openxmlformats.org/drawingml/2006/table">
            <a:tbl>
              <a:tblPr firstRow="1" bandRow="1">
                <a:tableStyleId>{5940675A-B579-460E-94D1-54222C63F5DA}</a:tableStyleId>
              </a:tblPr>
              <a:tblGrid>
                <a:gridCol w="1494631">
                  <a:extLst>
                    <a:ext uri="{9D8B030D-6E8A-4147-A177-3AD203B41FA5}">
                      <a16:colId xmlns:a16="http://schemas.microsoft.com/office/drawing/2014/main" val="2809212219"/>
                    </a:ext>
                  </a:extLst>
                </a:gridCol>
                <a:gridCol w="1567543">
                  <a:extLst>
                    <a:ext uri="{9D8B030D-6E8A-4147-A177-3AD203B41FA5}">
                      <a16:colId xmlns:a16="http://schemas.microsoft.com/office/drawing/2014/main" val="4283171798"/>
                    </a:ext>
                  </a:extLst>
                </a:gridCol>
                <a:gridCol w="1689826">
                  <a:extLst>
                    <a:ext uri="{9D8B030D-6E8A-4147-A177-3AD203B41FA5}">
                      <a16:colId xmlns:a16="http://schemas.microsoft.com/office/drawing/2014/main" val="1242711182"/>
                    </a:ext>
                  </a:extLst>
                </a:gridCol>
              </a:tblGrid>
              <a:tr h="594083">
                <a:tc>
                  <a:txBody>
                    <a:bodyPr/>
                    <a:lstStyle/>
                    <a:p>
                      <a:pPr algn="ctr"/>
                      <a:r>
                        <a:rPr lang="en-GB" sz="1400" dirty="0">
                          <a:latin typeface="K26AlphaSans" panose="02000500000000000000" pitchFamily="2" charset="0"/>
                        </a:rPr>
                        <a:t>My word/part of speech?</a:t>
                      </a:r>
                    </a:p>
                  </a:txBody>
                  <a:tcPr/>
                </a:tc>
                <a:tc>
                  <a:txBody>
                    <a:bodyPr/>
                    <a:lstStyle/>
                    <a:p>
                      <a:pPr algn="ctr"/>
                      <a:r>
                        <a:rPr lang="en-GB" sz="1400" dirty="0">
                          <a:latin typeface="K26AlphaSans" panose="02000500000000000000" pitchFamily="2" charset="0"/>
                        </a:rPr>
                        <a:t>I think it means</a:t>
                      </a:r>
                    </a:p>
                  </a:txBody>
                  <a:tcPr/>
                </a:tc>
                <a:tc>
                  <a:txBody>
                    <a:bodyPr/>
                    <a:lstStyle/>
                    <a:p>
                      <a:pPr algn="ctr"/>
                      <a:r>
                        <a:rPr lang="en-GB" sz="1200" dirty="0">
                          <a:latin typeface="K26AlphaSans" panose="02000500000000000000" pitchFamily="2" charset="0"/>
                        </a:rPr>
                        <a:t>Glossary or Dictionary definition</a:t>
                      </a:r>
                    </a:p>
                  </a:txBody>
                  <a:tcPr/>
                </a:tc>
                <a:extLst>
                  <a:ext uri="{0D108BD9-81ED-4DB2-BD59-A6C34878D82A}">
                    <a16:rowId xmlns:a16="http://schemas.microsoft.com/office/drawing/2014/main" val="4013294265"/>
                  </a:ext>
                </a:extLst>
              </a:tr>
              <a:tr h="731520">
                <a:tc>
                  <a:txBody>
                    <a:bodyPr/>
                    <a:lstStyle/>
                    <a:p>
                      <a:pPr marL="180975" indent="-180975" algn="l">
                        <a:buAutoNum type="arabicPeriod"/>
                      </a:pPr>
                      <a:r>
                        <a:rPr lang="en-GB" sz="1400" baseline="0" dirty="0">
                          <a:latin typeface="K26AlphaSans" panose="02000500000000000000" pitchFamily="2" charset="0"/>
                        </a:rPr>
                        <a:t>trepidation      </a:t>
                      </a:r>
                    </a:p>
                    <a:p>
                      <a:pPr marL="0" indent="0" algn="l">
                        <a:buNone/>
                      </a:pPr>
                      <a:r>
                        <a:rPr lang="en-GB" sz="1400" baseline="0" dirty="0">
                          <a:latin typeface="K26AlphaSans" panose="02000500000000000000" pitchFamily="2" charset="0"/>
                        </a:rPr>
                        <a:t>(p 100)/________</a:t>
                      </a:r>
                    </a:p>
                  </a:txBody>
                  <a:tcPr/>
                </a:tc>
                <a:tc>
                  <a:txBody>
                    <a:bodyPr/>
                    <a:lstStyle/>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3610404555"/>
                  </a:ext>
                </a:extLst>
              </a:tr>
              <a:tr h="731520">
                <a:tc>
                  <a:txBody>
                    <a:bodyPr/>
                    <a:lstStyle/>
                    <a:p>
                      <a:pPr algn="l"/>
                      <a:r>
                        <a:rPr lang="en-GB" sz="1400" dirty="0">
                          <a:latin typeface="K26AlphaSans" panose="02000500000000000000" pitchFamily="2" charset="0"/>
                        </a:rPr>
                        <a:t>2. exaggerated  (p 103)/________</a:t>
                      </a:r>
                    </a:p>
                  </a:txBody>
                  <a:tcPr/>
                </a:tc>
                <a:tc>
                  <a:txBody>
                    <a:bodyPr/>
                    <a:lstStyle/>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4056864871"/>
                  </a:ext>
                </a:extLst>
              </a:tr>
              <a:tr h="731520">
                <a:tc>
                  <a:txBody>
                    <a:bodyPr/>
                    <a:lstStyle/>
                    <a:p>
                      <a:pPr algn="l"/>
                      <a:r>
                        <a:rPr lang="en-GB" sz="1400" dirty="0">
                          <a:latin typeface="K26AlphaSans" panose="02000500000000000000" pitchFamily="2" charset="0"/>
                        </a:rPr>
                        <a:t>3. clutching </a:t>
                      </a:r>
                    </a:p>
                    <a:p>
                      <a:pPr algn="l"/>
                      <a:r>
                        <a:rPr lang="en-GB" sz="1400" dirty="0">
                          <a:latin typeface="K26AlphaSans" panose="02000500000000000000" pitchFamily="2" charset="0"/>
                        </a:rPr>
                        <a:t>(p 109)/_________</a:t>
                      </a:r>
                    </a:p>
                  </a:txBody>
                  <a:tcPr/>
                </a:tc>
                <a:tc>
                  <a:txBody>
                    <a:bodyPr/>
                    <a:lstStyle/>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258627234"/>
                  </a:ext>
                </a:extLst>
              </a:tr>
              <a:tr h="701593">
                <a:tc>
                  <a:txBody>
                    <a:bodyPr/>
                    <a:lstStyle/>
                    <a:p>
                      <a:pPr algn="l"/>
                      <a:r>
                        <a:rPr lang="en-GB" sz="1400" dirty="0">
                          <a:latin typeface="K26AlphaSans" panose="02000500000000000000" pitchFamily="2" charset="0"/>
                        </a:rPr>
                        <a:t>4. migrated       (p 72)/_________</a:t>
                      </a:r>
                    </a:p>
                  </a:txBody>
                  <a:tcPr/>
                </a:tc>
                <a:tc>
                  <a:txBody>
                    <a:bodyPr/>
                    <a:lstStyle/>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1052465315"/>
                  </a:ext>
                </a:extLst>
              </a:tr>
              <a:tr h="701593">
                <a:tc>
                  <a:txBody>
                    <a:bodyPr/>
                    <a:lstStyle/>
                    <a:p>
                      <a:pPr algn="l"/>
                      <a:r>
                        <a:rPr lang="en-GB" sz="1400" dirty="0">
                          <a:latin typeface="K26AlphaSans" panose="02000500000000000000" pitchFamily="2" charset="0"/>
                        </a:rPr>
                        <a:t>5. trance </a:t>
                      </a:r>
                      <a:r>
                        <a:rPr lang="en-GB" sz="1400" baseline="0" dirty="0">
                          <a:latin typeface="K26AlphaSans" panose="02000500000000000000" pitchFamily="2" charset="0"/>
                        </a:rPr>
                        <a:t>(p 113)/</a:t>
                      </a:r>
                    </a:p>
                    <a:p>
                      <a:pPr algn="l"/>
                      <a:r>
                        <a:rPr lang="en-GB" sz="1400" baseline="0" dirty="0">
                          <a:latin typeface="K26AlphaSans" panose="02000500000000000000" pitchFamily="2" charset="0"/>
                        </a:rPr>
                        <a:t>________________</a:t>
                      </a: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3917361921"/>
                  </a:ext>
                </a:extLst>
              </a:tr>
              <a:tr h="701593">
                <a:tc>
                  <a:txBody>
                    <a:bodyPr/>
                    <a:lstStyle/>
                    <a:p>
                      <a:pPr algn="l"/>
                      <a:r>
                        <a:rPr lang="en-GB" sz="1400" dirty="0">
                          <a:latin typeface="K26AlphaSans" panose="02000500000000000000" pitchFamily="2" charset="0"/>
                        </a:rPr>
                        <a:t>6. distinguished (p 119)/_________</a:t>
                      </a:r>
                    </a:p>
                  </a:txBody>
                  <a:tcPr/>
                </a:tc>
                <a:tc>
                  <a:txBody>
                    <a:bodyPr/>
                    <a:lstStyle/>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2148540551"/>
                  </a:ext>
                </a:extLst>
              </a:tr>
              <a:tr h="731520">
                <a:tc>
                  <a:txBody>
                    <a:bodyPr/>
                    <a:lstStyle/>
                    <a:p>
                      <a:pPr algn="l"/>
                      <a:r>
                        <a:rPr lang="en-GB" sz="1400" dirty="0">
                          <a:latin typeface="K26AlphaSans" panose="02000500000000000000" pitchFamily="2" charset="0"/>
                        </a:rPr>
                        <a:t>7. calamity</a:t>
                      </a:r>
                      <a:r>
                        <a:rPr lang="en-GB" sz="1100" dirty="0">
                          <a:latin typeface="K26AlphaSans" panose="02000500000000000000" pitchFamily="2" charset="0"/>
                        </a:rPr>
                        <a:t> </a:t>
                      </a:r>
                      <a:r>
                        <a:rPr lang="en-GB" sz="1400" dirty="0">
                          <a:latin typeface="K26AlphaSans" panose="02000500000000000000" pitchFamily="2" charset="0"/>
                        </a:rPr>
                        <a:t>(p 119)/____________</a:t>
                      </a:r>
                    </a:p>
                  </a:txBody>
                  <a:tcPr/>
                </a:tc>
                <a:tc>
                  <a:txBody>
                    <a:bodyPr/>
                    <a:lstStyle/>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1246447807"/>
                  </a:ext>
                </a:extLst>
              </a:tr>
            </a:tbl>
          </a:graphicData>
        </a:graphic>
      </p:graphicFrame>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3627" y="357351"/>
            <a:ext cx="5273364" cy="6918659"/>
          </a:xfrm>
          <a:prstGeom prst="rect">
            <a:avLst/>
          </a:prstGeom>
        </p:spPr>
      </p:pic>
      <p:sp>
        <p:nvSpPr>
          <p:cNvPr id="10" name="Title 1"/>
          <p:cNvSpPr txBox="1">
            <a:spLocks/>
          </p:cNvSpPr>
          <p:nvPr/>
        </p:nvSpPr>
        <p:spPr>
          <a:xfrm>
            <a:off x="6415545" y="371201"/>
            <a:ext cx="2998218" cy="731783"/>
          </a:xfrm>
          <a:prstGeom prst="rect">
            <a:avLst/>
          </a:prstGeom>
        </p:spPr>
        <p:txBody>
          <a:bodyPr vert="horz" lIns="91440" tIns="45720" rIns="91440" bIns="45720" rtlCol="0" anchor="ctr">
            <a:norm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algn="ctr"/>
            <a:r>
              <a:rPr lang="en-GB" sz="2000" dirty="0">
                <a:latin typeface="K26AlphaSans" panose="02000500000000000000" pitchFamily="2" charset="0"/>
              </a:rPr>
              <a:t>Building our Vocabulary</a:t>
            </a:r>
          </a:p>
        </p:txBody>
      </p:sp>
      <p:sp>
        <p:nvSpPr>
          <p:cNvPr id="11" name="Title 1"/>
          <p:cNvSpPr txBox="1">
            <a:spLocks/>
          </p:cNvSpPr>
          <p:nvPr/>
        </p:nvSpPr>
        <p:spPr>
          <a:xfrm>
            <a:off x="1322383" y="6477260"/>
            <a:ext cx="3176661" cy="731783"/>
          </a:xfrm>
          <a:prstGeom prst="rect">
            <a:avLst/>
          </a:prstGeom>
        </p:spPr>
        <p:txBody>
          <a:bodyPr vert="horz" lIns="91440" tIns="45720" rIns="91440" bIns="45720" rtlCol="0" anchor="ctr">
            <a:norm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algn="ctr"/>
            <a:r>
              <a:rPr lang="en-GB" sz="1800" dirty="0" err="1">
                <a:latin typeface="K26AlphaSans" panose="02000500000000000000" pitchFamily="2" charset="0"/>
              </a:rPr>
              <a:t>Groosham</a:t>
            </a:r>
            <a:r>
              <a:rPr lang="en-GB" sz="1800" dirty="0">
                <a:latin typeface="K26AlphaSans" panose="02000500000000000000" pitchFamily="2" charset="0"/>
              </a:rPr>
              <a:t> Grange – Chapters 10-12</a:t>
            </a:r>
          </a:p>
        </p:txBody>
      </p:sp>
      <p:sp>
        <p:nvSpPr>
          <p:cNvPr id="12" name="Title 1"/>
          <p:cNvSpPr txBox="1">
            <a:spLocks/>
          </p:cNvSpPr>
          <p:nvPr/>
        </p:nvSpPr>
        <p:spPr>
          <a:xfrm>
            <a:off x="6326323" y="6477260"/>
            <a:ext cx="3176661" cy="731783"/>
          </a:xfrm>
          <a:prstGeom prst="rect">
            <a:avLst/>
          </a:prstGeom>
        </p:spPr>
        <p:txBody>
          <a:bodyPr vert="horz" lIns="91440" tIns="45720" rIns="91440" bIns="45720" rtlCol="0" anchor="ctr">
            <a:norm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algn="ctr"/>
            <a:r>
              <a:rPr lang="en-GB" sz="1800" dirty="0" err="1">
                <a:latin typeface="K26AlphaSans" panose="02000500000000000000" pitchFamily="2" charset="0"/>
              </a:rPr>
              <a:t>Groosham</a:t>
            </a:r>
            <a:r>
              <a:rPr lang="en-GB" sz="1800" dirty="0">
                <a:latin typeface="K26AlphaSans" panose="02000500000000000000" pitchFamily="2" charset="0"/>
              </a:rPr>
              <a:t> Grange – Chapters 10-12</a:t>
            </a:r>
          </a:p>
        </p:txBody>
      </p:sp>
      <p:graphicFrame>
        <p:nvGraphicFramePr>
          <p:cNvPr id="13" name="Table 12"/>
          <p:cNvGraphicFramePr>
            <a:graphicFrameLocks noGrp="1"/>
          </p:cNvGraphicFramePr>
          <p:nvPr>
            <p:extLst/>
          </p:nvPr>
        </p:nvGraphicFramePr>
        <p:xfrm>
          <a:off x="5414309" y="947334"/>
          <a:ext cx="4752000" cy="5624942"/>
        </p:xfrm>
        <a:graphic>
          <a:graphicData uri="http://schemas.openxmlformats.org/drawingml/2006/table">
            <a:tbl>
              <a:tblPr firstRow="1" bandRow="1">
                <a:tableStyleId>{5940675A-B579-460E-94D1-54222C63F5DA}</a:tableStyleId>
              </a:tblPr>
              <a:tblGrid>
                <a:gridCol w="1494631">
                  <a:extLst>
                    <a:ext uri="{9D8B030D-6E8A-4147-A177-3AD203B41FA5}">
                      <a16:colId xmlns:a16="http://schemas.microsoft.com/office/drawing/2014/main" val="2809212219"/>
                    </a:ext>
                  </a:extLst>
                </a:gridCol>
                <a:gridCol w="1567543">
                  <a:extLst>
                    <a:ext uri="{9D8B030D-6E8A-4147-A177-3AD203B41FA5}">
                      <a16:colId xmlns:a16="http://schemas.microsoft.com/office/drawing/2014/main" val="4283171798"/>
                    </a:ext>
                  </a:extLst>
                </a:gridCol>
                <a:gridCol w="1689826">
                  <a:extLst>
                    <a:ext uri="{9D8B030D-6E8A-4147-A177-3AD203B41FA5}">
                      <a16:colId xmlns:a16="http://schemas.microsoft.com/office/drawing/2014/main" val="1242711182"/>
                    </a:ext>
                  </a:extLst>
                </a:gridCol>
              </a:tblGrid>
              <a:tr h="594083">
                <a:tc>
                  <a:txBody>
                    <a:bodyPr/>
                    <a:lstStyle/>
                    <a:p>
                      <a:pPr algn="ctr"/>
                      <a:r>
                        <a:rPr lang="en-GB" sz="1400" dirty="0">
                          <a:latin typeface="K26AlphaSans" panose="02000500000000000000" pitchFamily="2" charset="0"/>
                        </a:rPr>
                        <a:t>My word/part of speech?</a:t>
                      </a:r>
                    </a:p>
                  </a:txBody>
                  <a:tcPr/>
                </a:tc>
                <a:tc>
                  <a:txBody>
                    <a:bodyPr/>
                    <a:lstStyle/>
                    <a:p>
                      <a:pPr algn="ctr"/>
                      <a:r>
                        <a:rPr lang="en-GB" sz="1400" dirty="0">
                          <a:latin typeface="K26AlphaSans" panose="02000500000000000000" pitchFamily="2" charset="0"/>
                        </a:rPr>
                        <a:t>I think it means</a:t>
                      </a:r>
                    </a:p>
                  </a:txBody>
                  <a:tcPr/>
                </a:tc>
                <a:tc>
                  <a:txBody>
                    <a:bodyPr/>
                    <a:lstStyle/>
                    <a:p>
                      <a:pPr algn="ctr"/>
                      <a:r>
                        <a:rPr lang="en-GB" sz="1200" dirty="0">
                          <a:latin typeface="K26AlphaSans" panose="02000500000000000000" pitchFamily="2" charset="0"/>
                        </a:rPr>
                        <a:t>Glossary or Dictionary definition</a:t>
                      </a:r>
                    </a:p>
                  </a:txBody>
                  <a:tcPr/>
                </a:tc>
                <a:extLst>
                  <a:ext uri="{0D108BD9-81ED-4DB2-BD59-A6C34878D82A}">
                    <a16:rowId xmlns:a16="http://schemas.microsoft.com/office/drawing/2014/main" val="4013294265"/>
                  </a:ext>
                </a:extLst>
              </a:tr>
              <a:tr h="731520">
                <a:tc>
                  <a:txBody>
                    <a:bodyPr/>
                    <a:lstStyle/>
                    <a:p>
                      <a:pPr marL="180975" indent="-180975" algn="l">
                        <a:buAutoNum type="arabicPeriod"/>
                      </a:pPr>
                      <a:r>
                        <a:rPr lang="en-GB" sz="1400" baseline="0" dirty="0">
                          <a:latin typeface="K26AlphaSans" panose="02000500000000000000" pitchFamily="2" charset="0"/>
                        </a:rPr>
                        <a:t>trepidation      </a:t>
                      </a:r>
                    </a:p>
                    <a:p>
                      <a:pPr marL="0" indent="0" algn="l">
                        <a:buNone/>
                      </a:pPr>
                      <a:r>
                        <a:rPr lang="en-GB" sz="1400" baseline="0" dirty="0">
                          <a:latin typeface="K26AlphaSans" panose="02000500000000000000" pitchFamily="2" charset="0"/>
                        </a:rPr>
                        <a:t>(p 100)/________</a:t>
                      </a:r>
                    </a:p>
                  </a:txBody>
                  <a:tcPr/>
                </a:tc>
                <a:tc>
                  <a:txBody>
                    <a:bodyPr/>
                    <a:lstStyle/>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3610404555"/>
                  </a:ext>
                </a:extLst>
              </a:tr>
              <a:tr h="731520">
                <a:tc>
                  <a:txBody>
                    <a:bodyPr/>
                    <a:lstStyle/>
                    <a:p>
                      <a:pPr algn="l"/>
                      <a:r>
                        <a:rPr lang="en-GB" sz="1400" dirty="0">
                          <a:latin typeface="K26AlphaSans" panose="02000500000000000000" pitchFamily="2" charset="0"/>
                        </a:rPr>
                        <a:t>2. exaggerated  (p 103)/________</a:t>
                      </a:r>
                    </a:p>
                  </a:txBody>
                  <a:tcPr/>
                </a:tc>
                <a:tc>
                  <a:txBody>
                    <a:bodyPr/>
                    <a:lstStyle/>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4056864871"/>
                  </a:ext>
                </a:extLst>
              </a:tr>
              <a:tr h="731520">
                <a:tc>
                  <a:txBody>
                    <a:bodyPr/>
                    <a:lstStyle/>
                    <a:p>
                      <a:pPr algn="l"/>
                      <a:r>
                        <a:rPr lang="en-GB" sz="1400" dirty="0">
                          <a:latin typeface="K26AlphaSans" panose="02000500000000000000" pitchFamily="2" charset="0"/>
                        </a:rPr>
                        <a:t>3. clutching </a:t>
                      </a:r>
                    </a:p>
                    <a:p>
                      <a:pPr algn="l"/>
                      <a:r>
                        <a:rPr lang="en-GB" sz="1400" dirty="0">
                          <a:latin typeface="K26AlphaSans" panose="02000500000000000000" pitchFamily="2" charset="0"/>
                        </a:rPr>
                        <a:t>(p 109)/_________</a:t>
                      </a:r>
                    </a:p>
                  </a:txBody>
                  <a:tcPr/>
                </a:tc>
                <a:tc>
                  <a:txBody>
                    <a:bodyPr/>
                    <a:lstStyle/>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258627234"/>
                  </a:ext>
                </a:extLst>
              </a:tr>
              <a:tr h="701593">
                <a:tc>
                  <a:txBody>
                    <a:bodyPr/>
                    <a:lstStyle/>
                    <a:p>
                      <a:pPr algn="l"/>
                      <a:r>
                        <a:rPr lang="en-GB" sz="1400" dirty="0">
                          <a:latin typeface="K26AlphaSans" panose="02000500000000000000" pitchFamily="2" charset="0"/>
                        </a:rPr>
                        <a:t>4. migrated       (p 72)/_________</a:t>
                      </a:r>
                    </a:p>
                  </a:txBody>
                  <a:tcPr/>
                </a:tc>
                <a:tc>
                  <a:txBody>
                    <a:bodyPr/>
                    <a:lstStyle/>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1052465315"/>
                  </a:ext>
                </a:extLst>
              </a:tr>
              <a:tr h="701593">
                <a:tc>
                  <a:txBody>
                    <a:bodyPr/>
                    <a:lstStyle/>
                    <a:p>
                      <a:pPr algn="l"/>
                      <a:r>
                        <a:rPr lang="en-GB" sz="1400" dirty="0">
                          <a:latin typeface="K26AlphaSans" panose="02000500000000000000" pitchFamily="2" charset="0"/>
                        </a:rPr>
                        <a:t>5. trance </a:t>
                      </a:r>
                      <a:r>
                        <a:rPr lang="en-GB" sz="1400" baseline="0" dirty="0">
                          <a:latin typeface="K26AlphaSans" panose="02000500000000000000" pitchFamily="2" charset="0"/>
                        </a:rPr>
                        <a:t>(p 113)/</a:t>
                      </a:r>
                    </a:p>
                    <a:p>
                      <a:pPr algn="l"/>
                      <a:r>
                        <a:rPr lang="en-GB" sz="1400" baseline="0" dirty="0">
                          <a:latin typeface="K26AlphaSans" panose="02000500000000000000" pitchFamily="2" charset="0"/>
                        </a:rPr>
                        <a:t>________________</a:t>
                      </a: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3917361921"/>
                  </a:ext>
                </a:extLst>
              </a:tr>
              <a:tr h="701593">
                <a:tc>
                  <a:txBody>
                    <a:bodyPr/>
                    <a:lstStyle/>
                    <a:p>
                      <a:pPr algn="l"/>
                      <a:r>
                        <a:rPr lang="en-GB" sz="1400" dirty="0">
                          <a:latin typeface="K26AlphaSans" panose="02000500000000000000" pitchFamily="2" charset="0"/>
                        </a:rPr>
                        <a:t>6. distinguished (p 119)/_________</a:t>
                      </a:r>
                    </a:p>
                  </a:txBody>
                  <a:tcPr/>
                </a:tc>
                <a:tc>
                  <a:txBody>
                    <a:bodyPr/>
                    <a:lstStyle/>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2148540551"/>
                  </a:ext>
                </a:extLst>
              </a:tr>
              <a:tr h="731520">
                <a:tc>
                  <a:txBody>
                    <a:bodyPr/>
                    <a:lstStyle/>
                    <a:p>
                      <a:pPr algn="l"/>
                      <a:r>
                        <a:rPr lang="en-GB" sz="1400" dirty="0">
                          <a:latin typeface="K26AlphaSans" panose="02000500000000000000" pitchFamily="2" charset="0"/>
                        </a:rPr>
                        <a:t>7. calamity</a:t>
                      </a:r>
                      <a:r>
                        <a:rPr lang="en-GB" sz="1100" dirty="0">
                          <a:latin typeface="K26AlphaSans" panose="02000500000000000000" pitchFamily="2" charset="0"/>
                        </a:rPr>
                        <a:t> </a:t>
                      </a:r>
                      <a:r>
                        <a:rPr lang="en-GB" sz="1400" dirty="0">
                          <a:latin typeface="K26AlphaSans" panose="02000500000000000000" pitchFamily="2" charset="0"/>
                        </a:rPr>
                        <a:t>(p 119)/____________</a:t>
                      </a:r>
                    </a:p>
                  </a:txBody>
                  <a:tcPr/>
                </a:tc>
                <a:tc>
                  <a:txBody>
                    <a:bodyPr/>
                    <a:lstStyle/>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1246447807"/>
                  </a:ext>
                </a:extLst>
              </a:tr>
            </a:tbl>
          </a:graphicData>
        </a:graphic>
      </p:graphicFrame>
    </p:spTree>
    <p:extLst>
      <p:ext uri="{BB962C8B-B14F-4D97-AF65-F5344CB8AC3E}">
        <p14:creationId xmlns:p14="http://schemas.microsoft.com/office/powerpoint/2010/main" val="1888228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608489" y="489479"/>
          <a:ext cx="9612000" cy="6588000"/>
        </p:xfrm>
        <a:graphic>
          <a:graphicData uri="http://schemas.openxmlformats.org/drawingml/2006/table">
            <a:tbl>
              <a:tblPr firstRow="1" bandRow="1">
                <a:tableStyleId>{5940675A-B579-460E-94D1-54222C63F5DA}</a:tableStyleId>
              </a:tblPr>
              <a:tblGrid>
                <a:gridCol w="3204000">
                  <a:extLst>
                    <a:ext uri="{9D8B030D-6E8A-4147-A177-3AD203B41FA5}">
                      <a16:colId xmlns:a16="http://schemas.microsoft.com/office/drawing/2014/main" val="20000"/>
                    </a:ext>
                  </a:extLst>
                </a:gridCol>
                <a:gridCol w="3204000">
                  <a:extLst>
                    <a:ext uri="{9D8B030D-6E8A-4147-A177-3AD203B41FA5}">
                      <a16:colId xmlns:a16="http://schemas.microsoft.com/office/drawing/2014/main" val="20001"/>
                    </a:ext>
                  </a:extLst>
                </a:gridCol>
                <a:gridCol w="3204000">
                  <a:extLst>
                    <a:ext uri="{9D8B030D-6E8A-4147-A177-3AD203B41FA5}">
                      <a16:colId xmlns:a16="http://schemas.microsoft.com/office/drawing/2014/main" val="20002"/>
                    </a:ext>
                  </a:extLst>
                </a:gridCol>
              </a:tblGrid>
              <a:tr h="2196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2196000">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1"/>
                  </a:ext>
                </a:extLst>
              </a:tr>
              <a:tr h="2196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2"/>
                  </a:ext>
                </a:extLst>
              </a:tr>
            </a:tbl>
          </a:graphicData>
        </a:graphic>
      </p:graphicFrame>
      <p:sp>
        <p:nvSpPr>
          <p:cNvPr id="3" name="TextBox 2"/>
          <p:cNvSpPr txBox="1"/>
          <p:nvPr/>
        </p:nvSpPr>
        <p:spPr>
          <a:xfrm>
            <a:off x="3684070" y="2731423"/>
            <a:ext cx="3454178" cy="2185214"/>
          </a:xfrm>
          <a:prstGeom prst="rect">
            <a:avLst/>
          </a:prstGeom>
          <a:noFill/>
        </p:spPr>
        <p:txBody>
          <a:bodyPr wrap="square" rtlCol="0">
            <a:spAutoFit/>
          </a:bodyPr>
          <a:lstStyle/>
          <a:p>
            <a:pPr algn="ctr"/>
            <a:r>
              <a:rPr lang="en-GB" sz="3500" b="1" dirty="0" err="1">
                <a:latin typeface="KB3JustAQuickNote" panose="02000603000000000000" pitchFamily="2" charset="0"/>
                <a:ea typeface="KB3JustAQuickNote" panose="02000603000000000000" pitchFamily="2" charset="0"/>
              </a:rPr>
              <a:t>Groosham</a:t>
            </a:r>
            <a:r>
              <a:rPr lang="en-GB" sz="3500" b="1" dirty="0">
                <a:latin typeface="KB3JustAQuickNote" panose="02000603000000000000" pitchFamily="2" charset="0"/>
                <a:ea typeface="KB3JustAQuickNote" panose="02000603000000000000" pitchFamily="2" charset="0"/>
              </a:rPr>
              <a:t> Grange</a:t>
            </a:r>
          </a:p>
          <a:p>
            <a:pPr algn="ctr"/>
            <a:r>
              <a:rPr lang="en-GB" sz="2200" b="1" dirty="0">
                <a:latin typeface="KB3JustAQuickNote" panose="02000603000000000000" pitchFamily="2" charset="0"/>
                <a:ea typeface="KB3JustAQuickNote" panose="02000603000000000000" pitchFamily="2" charset="0"/>
              </a:rPr>
              <a:t>Chapters 13-15</a:t>
            </a:r>
          </a:p>
          <a:p>
            <a:pPr algn="ctr"/>
            <a:endParaRPr lang="en-GB" sz="2200" b="1" dirty="0">
              <a:latin typeface="KB3JustAQuickNote" panose="02000603000000000000" pitchFamily="2" charset="0"/>
              <a:ea typeface="KB3JustAQuickNote" panose="02000603000000000000" pitchFamily="2" charset="0"/>
            </a:endParaRPr>
          </a:p>
          <a:p>
            <a:pPr algn="ctr"/>
            <a:r>
              <a:rPr lang="en-GB" sz="2200" b="1" dirty="0">
                <a:latin typeface="KB3JustAQuickNote" panose="02000603000000000000" pitchFamily="2" charset="0"/>
                <a:ea typeface="KB3JustAQuickNote" panose="02000603000000000000" pitchFamily="2" charset="0"/>
              </a:rPr>
              <a:t>By Anthony Horowitz</a:t>
            </a:r>
          </a:p>
        </p:txBody>
      </p:sp>
      <p:sp>
        <p:nvSpPr>
          <p:cNvPr id="4" name="TextBox 3"/>
          <p:cNvSpPr txBox="1"/>
          <p:nvPr/>
        </p:nvSpPr>
        <p:spPr>
          <a:xfrm>
            <a:off x="3777765" y="595914"/>
            <a:ext cx="3307573" cy="2492990"/>
          </a:xfrm>
          <a:prstGeom prst="rect">
            <a:avLst/>
          </a:prstGeom>
          <a:noFill/>
        </p:spPr>
        <p:txBody>
          <a:bodyPr wrap="square" rtlCol="0">
            <a:spAutoFit/>
          </a:bodyPr>
          <a:lstStyle/>
          <a:p>
            <a:endParaRPr lang="en-GB" sz="1200" dirty="0">
              <a:latin typeface="K26AlphaABC" panose="02000500000000000000" pitchFamily="2" charset="0"/>
              <a:ea typeface="KB3PurplePetals" panose="02000603000000000000" pitchFamily="2" charset="0"/>
            </a:endParaRPr>
          </a:p>
          <a:p>
            <a:pPr marL="228600" indent="-228600">
              <a:buAutoNum type="arabicPeriod"/>
            </a:pPr>
            <a:r>
              <a:rPr lang="en-GB" sz="1200" dirty="0">
                <a:latin typeface="K26AlphaABC" panose="02000500000000000000" pitchFamily="2" charset="0"/>
                <a:ea typeface="KB3PurplePetals" panose="02000603000000000000" pitchFamily="2" charset="0"/>
              </a:rPr>
              <a:t>Why do you think cars might have sped up to try to get away from David? </a:t>
            </a:r>
          </a:p>
          <a:p>
            <a:pPr marL="228600" indent="-228600">
              <a:buAutoNum type="arabicPeriod"/>
            </a:pPr>
            <a:r>
              <a:rPr lang="en-GB" sz="1200" dirty="0">
                <a:latin typeface="K26AlphaABC" panose="02000500000000000000" pitchFamily="2" charset="0"/>
                <a:ea typeface="KB3PurplePetals" panose="02000603000000000000" pitchFamily="2" charset="0"/>
              </a:rPr>
              <a:t>Why doesn’t David go to the police station? </a:t>
            </a:r>
          </a:p>
          <a:p>
            <a:pPr marL="228600" indent="-228600">
              <a:buAutoNum type="arabicPeriod"/>
            </a:pPr>
            <a:r>
              <a:rPr lang="en-GB" sz="1200" dirty="0">
                <a:latin typeface="K26AlphaABC" panose="02000500000000000000" pitchFamily="2" charset="0"/>
                <a:ea typeface="KB3PurplePetals" panose="02000603000000000000" pitchFamily="2" charset="0"/>
              </a:rPr>
              <a:t>What does David learn about </a:t>
            </a:r>
            <a:r>
              <a:rPr lang="en-GB" sz="1200" dirty="0" err="1">
                <a:latin typeface="K26AlphaABC" panose="02000500000000000000" pitchFamily="2" charset="0"/>
                <a:ea typeface="KB3PurplePetals" panose="02000603000000000000" pitchFamily="2" charset="0"/>
              </a:rPr>
              <a:t>Groosham</a:t>
            </a:r>
            <a:r>
              <a:rPr lang="en-GB" sz="1200" dirty="0">
                <a:latin typeface="K26AlphaABC" panose="02000500000000000000" pitchFamily="2" charset="0"/>
                <a:ea typeface="KB3PurplePetals" panose="02000603000000000000" pitchFamily="2" charset="0"/>
              </a:rPr>
              <a:t> Grange in the library? </a:t>
            </a:r>
          </a:p>
          <a:p>
            <a:pPr marL="228600" indent="-228600">
              <a:buAutoNum type="arabicPeriod"/>
            </a:pPr>
            <a:r>
              <a:rPr lang="en-GB" sz="1200" dirty="0">
                <a:latin typeface="K26AlphaABC" panose="02000500000000000000" pitchFamily="2" charset="0"/>
                <a:ea typeface="KB3PurplePetals" panose="02000603000000000000" pitchFamily="2" charset="0"/>
              </a:rPr>
              <a:t>What do you think might have happened to </a:t>
            </a:r>
            <a:r>
              <a:rPr lang="en-GB" sz="1200" dirty="0" err="1">
                <a:latin typeface="K26AlphaABC" panose="02000500000000000000" pitchFamily="2" charset="0"/>
                <a:ea typeface="KB3PurplePetals" panose="02000603000000000000" pitchFamily="2" charset="0"/>
              </a:rPr>
              <a:t>Winny</a:t>
            </a:r>
            <a:r>
              <a:rPr lang="en-GB" sz="1200" dirty="0">
                <a:latin typeface="K26AlphaABC" panose="02000500000000000000" pitchFamily="2" charset="0"/>
                <a:ea typeface="KB3PurplePetals" panose="02000603000000000000" pitchFamily="2" charset="0"/>
              </a:rPr>
              <a:t> H. </a:t>
            </a:r>
            <a:r>
              <a:rPr lang="en-GB" sz="1200" dirty="0" err="1">
                <a:latin typeface="K26AlphaABC" panose="02000500000000000000" pitchFamily="2" charset="0"/>
                <a:ea typeface="KB3PurplePetals" panose="02000603000000000000" pitchFamily="2" charset="0"/>
              </a:rPr>
              <a:t>Zoothroat</a:t>
            </a:r>
            <a:r>
              <a:rPr lang="en-GB" sz="1200" dirty="0">
                <a:latin typeface="K26AlphaABC" panose="02000500000000000000" pitchFamily="2" charset="0"/>
                <a:ea typeface="KB3PurplePetals" panose="02000603000000000000" pitchFamily="2" charset="0"/>
              </a:rPr>
              <a:t>? </a:t>
            </a:r>
          </a:p>
          <a:p>
            <a:pPr marL="228600" indent="-228600">
              <a:buAutoNum type="arabicPeriod"/>
            </a:pPr>
            <a:r>
              <a:rPr lang="en-GB" sz="1200" dirty="0">
                <a:latin typeface="K26AlphaABC" panose="02000500000000000000" pitchFamily="2" charset="0"/>
                <a:ea typeface="KB3PurplePetals" panose="02000603000000000000" pitchFamily="2" charset="0"/>
              </a:rPr>
              <a:t>Why does David run away from Gregor?  </a:t>
            </a:r>
          </a:p>
          <a:p>
            <a:pPr marL="228600" indent="-228600">
              <a:buAutoNum type="arabicPeriod"/>
            </a:pPr>
            <a:endParaRPr lang="en-GB" sz="1200" dirty="0">
              <a:latin typeface="K26AlphaABC" panose="02000500000000000000" pitchFamily="2" charset="0"/>
              <a:ea typeface="KB3PurplePetals" panose="02000603000000000000" pitchFamily="2" charset="0"/>
            </a:endParaRPr>
          </a:p>
          <a:p>
            <a:pPr marL="228600" indent="-228600">
              <a:buAutoNum type="arabicPeriod"/>
            </a:pPr>
            <a:endParaRPr lang="en-GB" sz="1200" dirty="0">
              <a:latin typeface="K26AlphaABC" panose="02000500000000000000" pitchFamily="2" charset="0"/>
              <a:ea typeface="KB3PurplePetals" panose="02000603000000000000" pitchFamily="2" charset="0"/>
            </a:endParaRPr>
          </a:p>
        </p:txBody>
      </p:sp>
      <p:sp>
        <p:nvSpPr>
          <p:cNvPr id="6" name="TextBox 5"/>
          <p:cNvSpPr txBox="1"/>
          <p:nvPr/>
        </p:nvSpPr>
        <p:spPr>
          <a:xfrm>
            <a:off x="7010684" y="5119391"/>
            <a:ext cx="3248354" cy="1938992"/>
          </a:xfrm>
          <a:prstGeom prst="rect">
            <a:avLst/>
          </a:prstGeom>
          <a:noFill/>
        </p:spPr>
        <p:txBody>
          <a:bodyPr wrap="square" rtlCol="0">
            <a:spAutoFit/>
          </a:bodyPr>
          <a:lstStyle/>
          <a:p>
            <a:r>
              <a:rPr lang="en-GB" sz="1000" dirty="0">
                <a:latin typeface="K26AlphaABC" panose="02000500000000000000" pitchFamily="2" charset="0"/>
                <a:ea typeface="KB3PurplePetals" panose="02000603000000000000" pitchFamily="2" charset="0"/>
              </a:rPr>
              <a:t>Think about what you have learned about David. Use what you know about him to make predictions. For each question, give a reason WHY you have made that prediction.</a:t>
            </a:r>
          </a:p>
          <a:p>
            <a:endParaRPr lang="en-GB" sz="1000" dirty="0">
              <a:latin typeface="K26AlphaABC" panose="02000500000000000000" pitchFamily="2" charset="0"/>
              <a:ea typeface="KB3PurplePetals" panose="02000603000000000000" pitchFamily="2" charset="0"/>
            </a:endParaRPr>
          </a:p>
          <a:p>
            <a:pPr marL="228600" indent="-228600">
              <a:buAutoNum type="arabicPeriod"/>
            </a:pPr>
            <a:r>
              <a:rPr lang="en-GB" sz="1000" dirty="0">
                <a:latin typeface="K26AlphaABC" panose="02000500000000000000" pitchFamily="2" charset="0"/>
                <a:ea typeface="KB3PurplePetals" panose="02000603000000000000" pitchFamily="2" charset="0"/>
              </a:rPr>
              <a:t>What kind of powers do you think David might have? List 2 ideas. Why those 2 powers? </a:t>
            </a:r>
          </a:p>
          <a:p>
            <a:pPr marL="228600" indent="-228600">
              <a:buAutoNum type="arabicPeriod"/>
            </a:pPr>
            <a:r>
              <a:rPr lang="en-GB" sz="1000" dirty="0">
                <a:latin typeface="K26AlphaABC" panose="02000500000000000000" pitchFamily="2" charset="0"/>
                <a:ea typeface="KB3PurplePetals" panose="02000603000000000000" pitchFamily="2" charset="0"/>
              </a:rPr>
              <a:t>What kind of witch do you think David will be? Why? </a:t>
            </a:r>
          </a:p>
          <a:p>
            <a:pPr marL="228600" indent="-228600">
              <a:buAutoNum type="arabicPeriod"/>
            </a:pPr>
            <a:r>
              <a:rPr lang="en-GB" sz="1000" dirty="0">
                <a:latin typeface="K26AlphaABC" panose="02000500000000000000" pitchFamily="2" charset="0"/>
                <a:ea typeface="KB3PurplePetals" panose="02000603000000000000" pitchFamily="2" charset="0"/>
              </a:rPr>
              <a:t>What do you think it means that David’s spells are ‘on the strong side’ (p 154)? Why do you think this? </a:t>
            </a:r>
          </a:p>
        </p:txBody>
      </p:sp>
      <p:sp>
        <p:nvSpPr>
          <p:cNvPr id="8" name="TextBox 7"/>
          <p:cNvSpPr txBox="1"/>
          <p:nvPr/>
        </p:nvSpPr>
        <p:spPr>
          <a:xfrm>
            <a:off x="592246" y="2946575"/>
            <a:ext cx="3276718" cy="1938992"/>
          </a:xfrm>
          <a:prstGeom prst="rect">
            <a:avLst/>
          </a:prstGeom>
          <a:noFill/>
        </p:spPr>
        <p:txBody>
          <a:bodyPr wrap="square" rtlCol="0">
            <a:spAutoFit/>
          </a:bodyPr>
          <a:lstStyle/>
          <a:p>
            <a:pPr marL="228600" indent="-228600">
              <a:buAutoNum type="arabicPeriod"/>
            </a:pPr>
            <a:r>
              <a:rPr lang="en-GB" sz="1000" dirty="0">
                <a:latin typeface="K26AlphaABC" panose="02000500000000000000" pitchFamily="2" charset="0"/>
                <a:ea typeface="KB3PurplePetals" panose="02000603000000000000" pitchFamily="2" charset="0"/>
              </a:rPr>
              <a:t>Who does David see during the Ghost Train ride? </a:t>
            </a:r>
          </a:p>
          <a:p>
            <a:pPr marL="228600" indent="-228600">
              <a:buAutoNum type="arabicPeriod"/>
            </a:pPr>
            <a:r>
              <a:rPr lang="en-GB" sz="1000" dirty="0">
                <a:latin typeface="K26AlphaABC" panose="02000500000000000000" pitchFamily="2" charset="0"/>
                <a:ea typeface="KB3PurplePetals" panose="02000603000000000000" pitchFamily="2" charset="0"/>
              </a:rPr>
              <a:t>Where does the Ghost Train take David?</a:t>
            </a:r>
          </a:p>
          <a:p>
            <a:pPr marL="228600" indent="-228600">
              <a:buAutoNum type="arabicPeriod"/>
            </a:pPr>
            <a:r>
              <a:rPr lang="en-GB" sz="1000" dirty="0">
                <a:latin typeface="K26AlphaABC" panose="02000500000000000000" pitchFamily="2" charset="0"/>
                <a:ea typeface="KB3PurplePetals" panose="02000603000000000000" pitchFamily="2" charset="0"/>
              </a:rPr>
              <a:t>What does David do when he finds himself back at </a:t>
            </a:r>
            <a:r>
              <a:rPr lang="en-GB" sz="1000" dirty="0" err="1">
                <a:latin typeface="K26AlphaABC" panose="02000500000000000000" pitchFamily="2" charset="0"/>
                <a:ea typeface="KB3PurplePetals" panose="02000603000000000000" pitchFamily="2" charset="0"/>
              </a:rPr>
              <a:t>Groosham</a:t>
            </a:r>
            <a:r>
              <a:rPr lang="en-GB" sz="1000" dirty="0">
                <a:latin typeface="K26AlphaABC" panose="02000500000000000000" pitchFamily="2" charset="0"/>
                <a:ea typeface="KB3PurplePetals" panose="02000603000000000000" pitchFamily="2" charset="0"/>
              </a:rPr>
              <a:t> Grange? </a:t>
            </a:r>
          </a:p>
          <a:p>
            <a:pPr marL="228600" indent="-228600">
              <a:buAutoNum type="arabicPeriod"/>
            </a:pPr>
            <a:r>
              <a:rPr lang="en-GB" sz="1000" dirty="0">
                <a:latin typeface="K26AlphaABC" panose="02000500000000000000" pitchFamily="2" charset="0"/>
                <a:ea typeface="KB3PurplePetals" panose="02000603000000000000" pitchFamily="2" charset="0"/>
              </a:rPr>
              <a:t>Where do you think everyone has gone? </a:t>
            </a:r>
          </a:p>
          <a:p>
            <a:pPr marL="228600" indent="-228600">
              <a:buAutoNum type="arabicPeriod"/>
            </a:pPr>
            <a:r>
              <a:rPr lang="en-GB" sz="1000" dirty="0">
                <a:latin typeface="K26AlphaABC" panose="02000500000000000000" pitchFamily="2" charset="0"/>
                <a:ea typeface="KB3PurplePetals" panose="02000603000000000000" pitchFamily="2" charset="0"/>
              </a:rPr>
              <a:t>How did Jill act when she came to get David?</a:t>
            </a:r>
          </a:p>
          <a:p>
            <a:pPr marL="228600" indent="-228600">
              <a:buAutoNum type="arabicPeriod"/>
            </a:pPr>
            <a:r>
              <a:rPr lang="en-GB" sz="1000" dirty="0">
                <a:latin typeface="K26AlphaABC" panose="02000500000000000000" pitchFamily="2" charset="0"/>
                <a:ea typeface="KB3PurplePetals" panose="02000603000000000000" pitchFamily="2" charset="0"/>
              </a:rPr>
              <a:t>What does it mean for Jill and David that they are a seventh son and a seventh daughter?</a:t>
            </a:r>
          </a:p>
          <a:p>
            <a:pPr marL="228600" indent="-228600">
              <a:buAutoNum type="arabicPeriod"/>
            </a:pPr>
            <a:r>
              <a:rPr lang="en-GB" sz="1000" dirty="0">
                <a:latin typeface="K26AlphaABC" panose="02000500000000000000" pitchFamily="2" charset="0"/>
                <a:ea typeface="KB3PurplePetals" panose="02000603000000000000" pitchFamily="2" charset="0"/>
              </a:rPr>
              <a:t>What power does Jill urge David to use? </a:t>
            </a:r>
          </a:p>
          <a:p>
            <a:pPr marL="228600" indent="-228600">
              <a:buAutoNum type="arabicPeriod"/>
            </a:pPr>
            <a:r>
              <a:rPr lang="en-GB" sz="1000" dirty="0">
                <a:latin typeface="K26AlphaABC" panose="02000500000000000000" pitchFamily="2" charset="0"/>
                <a:ea typeface="KB3PurplePetals" panose="02000603000000000000" pitchFamily="2" charset="0"/>
              </a:rPr>
              <a:t>What happens when David uses this power? </a:t>
            </a:r>
          </a:p>
          <a:p>
            <a:pPr marL="228600" indent="-228600">
              <a:buAutoNum type="arabicPeriod"/>
            </a:pPr>
            <a:r>
              <a:rPr lang="en-GB" sz="1000" dirty="0">
                <a:latin typeface="K26AlphaABC" panose="02000500000000000000" pitchFamily="2" charset="0"/>
                <a:ea typeface="KB3PurplePetals" panose="02000603000000000000" pitchFamily="2" charset="0"/>
              </a:rPr>
              <a:t>What choice is David given in this chapter?</a:t>
            </a:r>
          </a:p>
        </p:txBody>
      </p:sp>
      <p:sp>
        <p:nvSpPr>
          <p:cNvPr id="11" name="TextBox 10"/>
          <p:cNvSpPr txBox="1"/>
          <p:nvPr/>
        </p:nvSpPr>
        <p:spPr>
          <a:xfrm>
            <a:off x="3775154" y="4973538"/>
            <a:ext cx="3310184" cy="2292935"/>
          </a:xfrm>
          <a:prstGeom prst="rect">
            <a:avLst/>
          </a:prstGeom>
          <a:noFill/>
        </p:spPr>
        <p:txBody>
          <a:bodyPr wrap="square" rtlCol="0">
            <a:spAutoFit/>
          </a:bodyPr>
          <a:lstStyle/>
          <a:p>
            <a:endParaRPr lang="en-GB" sz="1200" dirty="0">
              <a:latin typeface="K26AlphaABC" panose="02000500000000000000" pitchFamily="2" charset="0"/>
              <a:ea typeface="KB3PurplePetals" panose="02000603000000000000" pitchFamily="2" charset="0"/>
            </a:endParaRPr>
          </a:p>
          <a:p>
            <a:pPr marL="228600" indent="-228600">
              <a:buFont typeface="+mj-lt"/>
              <a:buAutoNum type="arabicPeriod"/>
            </a:pPr>
            <a:r>
              <a:rPr lang="en-GB" sz="1200" dirty="0">
                <a:latin typeface="K26AlphaABC" panose="02000500000000000000" pitchFamily="2" charset="0"/>
                <a:ea typeface="KB3PurplePetals" panose="02000603000000000000" pitchFamily="2" charset="0"/>
              </a:rPr>
              <a:t>Where are Mr. and Mrs. Eliot and what are they doing on David’s one day’s holiday? </a:t>
            </a:r>
          </a:p>
          <a:p>
            <a:pPr marL="228600" indent="-228600">
              <a:buFont typeface="+mj-lt"/>
              <a:buAutoNum type="arabicPeriod"/>
            </a:pPr>
            <a:r>
              <a:rPr lang="en-GB" sz="1200" dirty="0">
                <a:latin typeface="K26AlphaABC" panose="02000500000000000000" pitchFamily="2" charset="0"/>
                <a:ea typeface="KB3PurplePetals" panose="02000603000000000000" pitchFamily="2" charset="0"/>
              </a:rPr>
              <a:t>What odd thing does Mr. Eliot do to Mrs. Eliot?</a:t>
            </a:r>
          </a:p>
          <a:p>
            <a:pPr marL="228600" indent="-228600">
              <a:buFont typeface="+mj-lt"/>
              <a:buAutoNum type="arabicPeriod"/>
            </a:pPr>
            <a:r>
              <a:rPr lang="en-GB" sz="1200" dirty="0">
                <a:latin typeface="K26AlphaABC" panose="02000500000000000000" pitchFamily="2" charset="0"/>
                <a:ea typeface="KB3PurplePetals" panose="02000603000000000000" pitchFamily="2" charset="0"/>
              </a:rPr>
              <a:t>What odd thing does Mr. Eliot do to the cat? </a:t>
            </a:r>
          </a:p>
          <a:p>
            <a:pPr marL="228600" indent="-228600">
              <a:buFont typeface="+mj-lt"/>
              <a:buAutoNum type="arabicPeriod"/>
            </a:pPr>
            <a:r>
              <a:rPr lang="en-GB" sz="1200" dirty="0">
                <a:latin typeface="K26AlphaABC" panose="02000500000000000000" pitchFamily="2" charset="0"/>
                <a:ea typeface="KB3PurplePetals" panose="02000603000000000000" pitchFamily="2" charset="0"/>
              </a:rPr>
              <a:t>List 3 ways David has changed.</a:t>
            </a:r>
          </a:p>
          <a:p>
            <a:pPr marL="228600" indent="-228600">
              <a:buFont typeface="+mj-lt"/>
              <a:buAutoNum type="arabicPeriod"/>
            </a:pPr>
            <a:r>
              <a:rPr lang="en-GB" sz="1200" dirty="0">
                <a:latin typeface="K26AlphaABC" panose="02000500000000000000" pitchFamily="2" charset="0"/>
                <a:ea typeface="KB3PurplePetals" panose="02000603000000000000" pitchFamily="2" charset="0"/>
              </a:rPr>
              <a:t>What does David do to his parents?</a:t>
            </a:r>
          </a:p>
          <a:p>
            <a:pPr marL="228600" indent="-228600">
              <a:buFont typeface="+mj-lt"/>
              <a:buAutoNum type="arabicPeriod"/>
            </a:pPr>
            <a:r>
              <a:rPr lang="en-GB" sz="1200" dirty="0">
                <a:latin typeface="K26AlphaABC" panose="02000500000000000000" pitchFamily="2" charset="0"/>
                <a:ea typeface="KB3PurplePetals" panose="02000603000000000000" pitchFamily="2" charset="0"/>
              </a:rPr>
              <a:t>Why did he do this to them? </a:t>
            </a:r>
          </a:p>
          <a:p>
            <a:endParaRPr lang="en-GB" sz="1100" dirty="0">
              <a:latin typeface="K26AlphaABC" panose="02000500000000000000" pitchFamily="2" charset="0"/>
              <a:ea typeface="KB3PurplePetals" panose="02000603000000000000" pitchFamily="2" charset="0"/>
            </a:endParaRPr>
          </a:p>
        </p:txBody>
      </p:sp>
      <p:sp>
        <p:nvSpPr>
          <p:cNvPr id="12" name="TextBox 11"/>
          <p:cNvSpPr txBox="1"/>
          <p:nvPr/>
        </p:nvSpPr>
        <p:spPr>
          <a:xfrm>
            <a:off x="4085729" y="495622"/>
            <a:ext cx="2988392"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Ask Questions and Predict</a:t>
            </a:r>
          </a:p>
        </p:txBody>
      </p:sp>
      <p:sp>
        <p:nvSpPr>
          <p:cNvPr id="13" name="TextBox 12"/>
          <p:cNvSpPr txBox="1"/>
          <p:nvPr/>
        </p:nvSpPr>
        <p:spPr>
          <a:xfrm>
            <a:off x="7327374" y="4869330"/>
            <a:ext cx="2878192"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Character Prediction</a:t>
            </a:r>
          </a:p>
        </p:txBody>
      </p:sp>
      <p:sp>
        <p:nvSpPr>
          <p:cNvPr id="14" name="TextBox 13"/>
          <p:cNvSpPr txBox="1"/>
          <p:nvPr/>
        </p:nvSpPr>
        <p:spPr>
          <a:xfrm>
            <a:off x="4101081" y="4869330"/>
            <a:ext cx="2902568"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Answer This</a:t>
            </a:r>
          </a:p>
        </p:txBody>
      </p:sp>
      <p:sp>
        <p:nvSpPr>
          <p:cNvPr id="15" name="TextBox 14"/>
          <p:cNvSpPr txBox="1"/>
          <p:nvPr/>
        </p:nvSpPr>
        <p:spPr>
          <a:xfrm>
            <a:off x="921159" y="2700986"/>
            <a:ext cx="2947805"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Answer This</a:t>
            </a:r>
            <a:endParaRPr lang="en-GB" sz="1600" b="1" dirty="0">
              <a:latin typeface="K26AlphaABC" panose="02000500000000000000" pitchFamily="2" charset="0"/>
              <a:ea typeface="KB3PurplePetals" panose="02000603000000000000" pitchFamily="2" charset="0"/>
            </a:endParaRPr>
          </a:p>
        </p:txBody>
      </p:sp>
      <p:sp>
        <p:nvSpPr>
          <p:cNvPr id="17" name="TextBox 16"/>
          <p:cNvSpPr txBox="1"/>
          <p:nvPr/>
        </p:nvSpPr>
        <p:spPr>
          <a:xfrm>
            <a:off x="7010684" y="777382"/>
            <a:ext cx="3284460" cy="2092881"/>
          </a:xfrm>
          <a:prstGeom prst="rect">
            <a:avLst/>
          </a:prstGeom>
          <a:noFill/>
        </p:spPr>
        <p:txBody>
          <a:bodyPr wrap="square" rtlCol="0">
            <a:spAutoFit/>
          </a:bodyPr>
          <a:lstStyle/>
          <a:p>
            <a:r>
              <a:rPr lang="en-GB" sz="1000" dirty="0">
                <a:latin typeface="K26AlphaABC" panose="02000500000000000000" pitchFamily="2" charset="0"/>
                <a:ea typeface="KB3PurplePetals" panose="02000603000000000000" pitchFamily="2" charset="0"/>
              </a:rPr>
              <a:t>At the end of Chapter 13, David ends up at the old Fun Fair and goes on the Ghost train ride. </a:t>
            </a:r>
          </a:p>
          <a:p>
            <a:endParaRPr lang="en-GB" sz="1000" dirty="0">
              <a:latin typeface="K26AlphaABC" panose="02000500000000000000" pitchFamily="2" charset="0"/>
              <a:ea typeface="KB3PurplePetals" panose="02000603000000000000" pitchFamily="2" charset="0"/>
            </a:endParaRPr>
          </a:p>
          <a:p>
            <a:pPr marL="228600" indent="-228600">
              <a:buAutoNum type="arabicPeriod"/>
            </a:pPr>
            <a:r>
              <a:rPr lang="en-GB" sz="1000" dirty="0">
                <a:latin typeface="K26AlphaABC" panose="02000500000000000000" pitchFamily="2" charset="0"/>
                <a:ea typeface="KB3PurplePetals" panose="02000603000000000000" pitchFamily="2" charset="0"/>
              </a:rPr>
              <a:t>Visualise what David sees when he gets to the Ghost train ride. Draw a picture of what you have visualised and label 5 important things or people in your picture. </a:t>
            </a:r>
          </a:p>
          <a:p>
            <a:pPr marL="228600" indent="-228600">
              <a:buAutoNum type="arabicPeriod"/>
            </a:pPr>
            <a:r>
              <a:rPr lang="en-GB" sz="1000" dirty="0">
                <a:latin typeface="K26AlphaABC" panose="02000500000000000000" pitchFamily="2" charset="0"/>
                <a:ea typeface="KB3PurplePetals" panose="02000603000000000000" pitchFamily="2" charset="0"/>
              </a:rPr>
              <a:t>Then visualise what happens to David after he gets on the ride, but before his carriage starts to fall. Draw a picture of what you have visualised and label 4 important things or people. </a:t>
            </a:r>
          </a:p>
          <a:p>
            <a:endParaRPr lang="en-GB" sz="1000" dirty="0">
              <a:latin typeface="K26AlphaABC" panose="02000500000000000000" pitchFamily="2" charset="0"/>
              <a:ea typeface="KB3PurplePetals" panose="02000603000000000000" pitchFamily="2" charset="0"/>
            </a:endParaRPr>
          </a:p>
        </p:txBody>
      </p:sp>
      <p:sp>
        <p:nvSpPr>
          <p:cNvPr id="18" name="TextBox 17"/>
          <p:cNvSpPr txBox="1"/>
          <p:nvPr/>
        </p:nvSpPr>
        <p:spPr>
          <a:xfrm>
            <a:off x="868449" y="502633"/>
            <a:ext cx="3070270"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Predict the Sequel</a:t>
            </a:r>
          </a:p>
        </p:txBody>
      </p:sp>
      <p:sp>
        <p:nvSpPr>
          <p:cNvPr id="19" name="TextBox 18"/>
          <p:cNvSpPr txBox="1"/>
          <p:nvPr/>
        </p:nvSpPr>
        <p:spPr>
          <a:xfrm>
            <a:off x="600600" y="777382"/>
            <a:ext cx="3274682" cy="1938992"/>
          </a:xfrm>
          <a:prstGeom prst="rect">
            <a:avLst/>
          </a:prstGeom>
          <a:noFill/>
        </p:spPr>
        <p:txBody>
          <a:bodyPr wrap="square" rtlCol="0">
            <a:spAutoFit/>
          </a:bodyPr>
          <a:lstStyle/>
          <a:p>
            <a:r>
              <a:rPr lang="en-GB" sz="1200" dirty="0">
                <a:latin typeface="K26AlphaABC" panose="02000500000000000000" pitchFamily="2" charset="0"/>
                <a:ea typeface="KB3PurplePetals" panose="02000603000000000000" pitchFamily="2" charset="0"/>
              </a:rPr>
              <a:t>There is a sequel to this book, called ‘Return to </a:t>
            </a:r>
            <a:r>
              <a:rPr lang="en-GB" sz="1200" dirty="0" err="1">
                <a:latin typeface="K26AlphaABC" panose="02000500000000000000" pitchFamily="2" charset="0"/>
                <a:ea typeface="KB3PurplePetals" panose="02000603000000000000" pitchFamily="2" charset="0"/>
              </a:rPr>
              <a:t>Groosham</a:t>
            </a:r>
            <a:r>
              <a:rPr lang="en-GB" sz="1200" dirty="0">
                <a:latin typeface="K26AlphaABC" panose="02000500000000000000" pitchFamily="2" charset="0"/>
                <a:ea typeface="KB3PurplePetals" panose="02000603000000000000" pitchFamily="2" charset="0"/>
              </a:rPr>
              <a:t> Grange’. Now that you have read all of </a:t>
            </a:r>
            <a:r>
              <a:rPr lang="en-GB" sz="1200" dirty="0" err="1">
                <a:latin typeface="K26AlphaABC" panose="02000500000000000000" pitchFamily="2" charset="0"/>
                <a:ea typeface="KB3PurplePetals" panose="02000603000000000000" pitchFamily="2" charset="0"/>
              </a:rPr>
              <a:t>Groosham</a:t>
            </a:r>
            <a:r>
              <a:rPr lang="en-GB" sz="1200" dirty="0">
                <a:latin typeface="K26AlphaABC" panose="02000500000000000000" pitchFamily="2" charset="0"/>
                <a:ea typeface="KB3PurplePetals" panose="02000603000000000000" pitchFamily="2" charset="0"/>
              </a:rPr>
              <a:t> Grange’, predict: </a:t>
            </a:r>
          </a:p>
          <a:p>
            <a:endParaRPr lang="en-GB" sz="1200" dirty="0">
              <a:latin typeface="K26AlphaABC" panose="02000500000000000000" pitchFamily="2" charset="0"/>
              <a:ea typeface="KB3PurplePetals" panose="02000603000000000000" pitchFamily="2" charset="0"/>
            </a:endParaRPr>
          </a:p>
          <a:p>
            <a:pPr marL="228600" indent="-228600">
              <a:buAutoNum type="arabicPeriod"/>
            </a:pPr>
            <a:r>
              <a:rPr lang="en-GB" sz="1200" dirty="0">
                <a:latin typeface="K26AlphaABC" panose="02000500000000000000" pitchFamily="2" charset="0"/>
                <a:ea typeface="KB3PurplePetals" panose="02000603000000000000" pitchFamily="2" charset="0"/>
              </a:rPr>
              <a:t>Predict: what do you think will happen in the next </a:t>
            </a:r>
            <a:r>
              <a:rPr lang="en-GB" sz="1200" dirty="0" err="1">
                <a:latin typeface="K26AlphaABC" panose="02000500000000000000" pitchFamily="2" charset="0"/>
                <a:ea typeface="KB3PurplePetals" panose="02000603000000000000" pitchFamily="2" charset="0"/>
              </a:rPr>
              <a:t>Groosham</a:t>
            </a:r>
            <a:r>
              <a:rPr lang="en-GB" sz="1200" dirty="0">
                <a:latin typeface="K26AlphaABC" panose="02000500000000000000" pitchFamily="2" charset="0"/>
                <a:ea typeface="KB3PurplePetals" panose="02000603000000000000" pitchFamily="2" charset="0"/>
              </a:rPr>
              <a:t> Grange book? Write down 3 different ideas. </a:t>
            </a:r>
          </a:p>
          <a:p>
            <a:pPr marL="228600" indent="-228600">
              <a:buAutoNum type="arabicPeriod"/>
            </a:pPr>
            <a:r>
              <a:rPr lang="en-GB" sz="1200" dirty="0">
                <a:latin typeface="K26AlphaABC" panose="02000500000000000000" pitchFamily="2" charset="0"/>
                <a:ea typeface="KB3PurplePetals" panose="02000603000000000000" pitchFamily="2" charset="0"/>
              </a:rPr>
              <a:t>Predict: who do you think might be trying to get the ‘Unholy Grail’? </a:t>
            </a:r>
          </a:p>
        </p:txBody>
      </p:sp>
      <p:sp>
        <p:nvSpPr>
          <p:cNvPr id="20" name="TextBox 19"/>
          <p:cNvSpPr txBox="1"/>
          <p:nvPr/>
        </p:nvSpPr>
        <p:spPr>
          <a:xfrm>
            <a:off x="7357059" y="2697991"/>
            <a:ext cx="2914169"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Expanding our Vocabulary</a:t>
            </a:r>
          </a:p>
        </p:txBody>
      </p:sp>
      <p:sp>
        <p:nvSpPr>
          <p:cNvPr id="24" name="TextBox 23"/>
          <p:cNvSpPr txBox="1"/>
          <p:nvPr/>
        </p:nvSpPr>
        <p:spPr>
          <a:xfrm>
            <a:off x="572192" y="5095318"/>
            <a:ext cx="3228074" cy="2108269"/>
          </a:xfrm>
          <a:prstGeom prst="rect">
            <a:avLst/>
          </a:prstGeom>
          <a:noFill/>
        </p:spPr>
        <p:txBody>
          <a:bodyPr wrap="square" rtlCol="0">
            <a:spAutoFit/>
          </a:bodyPr>
          <a:lstStyle/>
          <a:p>
            <a:r>
              <a:rPr lang="en-GB" sz="1100" dirty="0">
                <a:latin typeface="K26AlphaABC" panose="02000500000000000000" pitchFamily="2" charset="0"/>
                <a:ea typeface="KB3PurplePetals" panose="02000603000000000000" pitchFamily="2" charset="0"/>
              </a:rPr>
              <a:t>David and Jill go through the mirror and get to the cavern from David’s dream. </a:t>
            </a:r>
          </a:p>
          <a:p>
            <a:endParaRPr lang="en-GB" sz="1100" dirty="0">
              <a:latin typeface="K26AlphaABC" panose="02000500000000000000" pitchFamily="2" charset="0"/>
              <a:ea typeface="KB3PurplePetals" panose="02000603000000000000" pitchFamily="2" charset="0"/>
            </a:endParaRPr>
          </a:p>
          <a:p>
            <a:pPr marL="228600" indent="-228600">
              <a:buAutoNum type="arabicPeriod"/>
            </a:pPr>
            <a:r>
              <a:rPr lang="en-GB" sz="1100" dirty="0">
                <a:latin typeface="K26AlphaABC" panose="02000500000000000000" pitchFamily="2" charset="0"/>
                <a:ea typeface="KB3PurplePetals" panose="02000603000000000000" pitchFamily="2" charset="0"/>
              </a:rPr>
              <a:t>Visualise the scene when Jill and David get to the cavern. </a:t>
            </a:r>
          </a:p>
          <a:p>
            <a:pPr marL="228600" indent="-228600">
              <a:buAutoNum type="arabicPeriod"/>
            </a:pPr>
            <a:r>
              <a:rPr lang="en-GB" sz="1100" dirty="0">
                <a:latin typeface="K26AlphaABC" panose="02000500000000000000" pitchFamily="2" charset="0"/>
                <a:ea typeface="KB3PurplePetals" panose="02000603000000000000" pitchFamily="2" charset="0"/>
              </a:rPr>
              <a:t>Draw a detailed picture of what you have visualised. Label the main characters in your picture and any important objects.</a:t>
            </a:r>
          </a:p>
          <a:p>
            <a:pPr marL="228600" indent="-228600">
              <a:buAutoNum type="arabicPeriod"/>
            </a:pPr>
            <a:r>
              <a:rPr lang="en-GB" sz="1100" dirty="0">
                <a:latin typeface="K26AlphaABC" panose="02000500000000000000" pitchFamily="2" charset="0"/>
                <a:ea typeface="KB3PurplePetals" panose="02000603000000000000" pitchFamily="2" charset="0"/>
              </a:rPr>
              <a:t>Write a paragraph, summarising what happens to David after he gets to the cavern with Jill. </a:t>
            </a:r>
          </a:p>
          <a:p>
            <a:endParaRPr lang="en-GB" sz="1000" dirty="0">
              <a:latin typeface="K26AlphaABC" panose="02000500000000000000" pitchFamily="2" charset="0"/>
              <a:ea typeface="KB3PurplePetals" panose="02000603000000000000" pitchFamily="2" charset="0"/>
            </a:endParaRPr>
          </a:p>
        </p:txBody>
      </p:sp>
      <p:sp>
        <p:nvSpPr>
          <p:cNvPr id="25" name="TextBox 24"/>
          <p:cNvSpPr txBox="1"/>
          <p:nvPr/>
        </p:nvSpPr>
        <p:spPr>
          <a:xfrm>
            <a:off x="664204" y="485791"/>
            <a:ext cx="250455" cy="369332"/>
          </a:xfrm>
          <a:prstGeom prst="rect">
            <a:avLst/>
          </a:prstGeom>
          <a:noFill/>
        </p:spPr>
        <p:txBody>
          <a:bodyPr wrap="square" rtlCol="0">
            <a:spAutoFit/>
          </a:bodyPr>
          <a:lstStyle/>
          <a:p>
            <a:r>
              <a:rPr lang="en-GB" dirty="0">
                <a:latin typeface="K26AlphaABC" panose="02000500000000000000" pitchFamily="2" charset="0"/>
              </a:rPr>
              <a:t>1</a:t>
            </a:r>
          </a:p>
        </p:txBody>
      </p:sp>
      <p:sp>
        <p:nvSpPr>
          <p:cNvPr id="26" name="TextBox 25"/>
          <p:cNvSpPr txBox="1"/>
          <p:nvPr/>
        </p:nvSpPr>
        <p:spPr>
          <a:xfrm>
            <a:off x="3847392" y="467383"/>
            <a:ext cx="250455" cy="369332"/>
          </a:xfrm>
          <a:prstGeom prst="rect">
            <a:avLst/>
          </a:prstGeom>
          <a:noFill/>
        </p:spPr>
        <p:txBody>
          <a:bodyPr wrap="square" rtlCol="0">
            <a:spAutoFit/>
          </a:bodyPr>
          <a:lstStyle/>
          <a:p>
            <a:r>
              <a:rPr lang="en-GB" dirty="0">
                <a:latin typeface="K26AlphaABC" panose="02000500000000000000" pitchFamily="2" charset="0"/>
              </a:rPr>
              <a:t>2</a:t>
            </a:r>
          </a:p>
        </p:txBody>
      </p:sp>
      <p:sp>
        <p:nvSpPr>
          <p:cNvPr id="27" name="TextBox 26"/>
          <p:cNvSpPr txBox="1"/>
          <p:nvPr/>
        </p:nvSpPr>
        <p:spPr>
          <a:xfrm>
            <a:off x="7085338" y="467383"/>
            <a:ext cx="250455" cy="369332"/>
          </a:xfrm>
          <a:prstGeom prst="rect">
            <a:avLst/>
          </a:prstGeom>
          <a:noFill/>
        </p:spPr>
        <p:txBody>
          <a:bodyPr wrap="square" rtlCol="0">
            <a:spAutoFit/>
          </a:bodyPr>
          <a:lstStyle/>
          <a:p>
            <a:r>
              <a:rPr lang="en-GB" dirty="0">
                <a:latin typeface="K26AlphaABC" panose="02000500000000000000" pitchFamily="2" charset="0"/>
              </a:rPr>
              <a:t>3</a:t>
            </a:r>
          </a:p>
        </p:txBody>
      </p:sp>
      <p:sp>
        <p:nvSpPr>
          <p:cNvPr id="28" name="TextBox 27"/>
          <p:cNvSpPr txBox="1"/>
          <p:nvPr/>
        </p:nvSpPr>
        <p:spPr>
          <a:xfrm>
            <a:off x="659228" y="2682610"/>
            <a:ext cx="250455" cy="369332"/>
          </a:xfrm>
          <a:prstGeom prst="rect">
            <a:avLst/>
          </a:prstGeom>
          <a:noFill/>
        </p:spPr>
        <p:txBody>
          <a:bodyPr wrap="square" rtlCol="0">
            <a:spAutoFit/>
          </a:bodyPr>
          <a:lstStyle/>
          <a:p>
            <a:r>
              <a:rPr lang="en-GB" dirty="0">
                <a:latin typeface="K26AlphaABC" panose="02000500000000000000" pitchFamily="2" charset="0"/>
              </a:rPr>
              <a:t>4</a:t>
            </a:r>
          </a:p>
        </p:txBody>
      </p:sp>
      <p:sp>
        <p:nvSpPr>
          <p:cNvPr id="29" name="TextBox 28"/>
          <p:cNvSpPr txBox="1"/>
          <p:nvPr/>
        </p:nvSpPr>
        <p:spPr>
          <a:xfrm>
            <a:off x="3838816" y="2709962"/>
            <a:ext cx="250455" cy="369332"/>
          </a:xfrm>
          <a:prstGeom prst="rect">
            <a:avLst/>
          </a:prstGeom>
          <a:noFill/>
        </p:spPr>
        <p:txBody>
          <a:bodyPr wrap="square" rtlCol="0">
            <a:spAutoFit/>
          </a:bodyPr>
          <a:lstStyle/>
          <a:p>
            <a:r>
              <a:rPr lang="en-GB" dirty="0">
                <a:latin typeface="K26AlphaABC" panose="02000500000000000000" pitchFamily="2" charset="0"/>
              </a:rPr>
              <a:t>5</a:t>
            </a:r>
          </a:p>
        </p:txBody>
      </p:sp>
      <p:sp>
        <p:nvSpPr>
          <p:cNvPr id="30" name="TextBox 29"/>
          <p:cNvSpPr txBox="1"/>
          <p:nvPr/>
        </p:nvSpPr>
        <p:spPr>
          <a:xfrm>
            <a:off x="7085338" y="2681014"/>
            <a:ext cx="250455" cy="369332"/>
          </a:xfrm>
          <a:prstGeom prst="rect">
            <a:avLst/>
          </a:prstGeom>
          <a:noFill/>
        </p:spPr>
        <p:txBody>
          <a:bodyPr wrap="square" rtlCol="0">
            <a:spAutoFit/>
          </a:bodyPr>
          <a:lstStyle/>
          <a:p>
            <a:r>
              <a:rPr lang="en-GB" dirty="0">
                <a:latin typeface="K26AlphaABC" panose="02000500000000000000" pitchFamily="2" charset="0"/>
              </a:rPr>
              <a:t>6</a:t>
            </a:r>
          </a:p>
        </p:txBody>
      </p:sp>
      <p:sp>
        <p:nvSpPr>
          <p:cNvPr id="31" name="TextBox 30"/>
          <p:cNvSpPr txBox="1"/>
          <p:nvPr/>
        </p:nvSpPr>
        <p:spPr>
          <a:xfrm>
            <a:off x="640003" y="4852093"/>
            <a:ext cx="250455" cy="369332"/>
          </a:xfrm>
          <a:prstGeom prst="rect">
            <a:avLst/>
          </a:prstGeom>
          <a:noFill/>
        </p:spPr>
        <p:txBody>
          <a:bodyPr wrap="square" rtlCol="0">
            <a:spAutoFit/>
          </a:bodyPr>
          <a:lstStyle/>
          <a:p>
            <a:r>
              <a:rPr lang="en-GB" dirty="0">
                <a:latin typeface="K26AlphaABC" panose="02000500000000000000" pitchFamily="2" charset="0"/>
              </a:rPr>
              <a:t>7</a:t>
            </a:r>
          </a:p>
        </p:txBody>
      </p:sp>
      <p:sp>
        <p:nvSpPr>
          <p:cNvPr id="32" name="TextBox 31"/>
          <p:cNvSpPr txBox="1"/>
          <p:nvPr/>
        </p:nvSpPr>
        <p:spPr>
          <a:xfrm>
            <a:off x="3838815" y="4852093"/>
            <a:ext cx="250455" cy="369332"/>
          </a:xfrm>
          <a:prstGeom prst="rect">
            <a:avLst/>
          </a:prstGeom>
          <a:noFill/>
        </p:spPr>
        <p:txBody>
          <a:bodyPr wrap="square" rtlCol="0">
            <a:spAutoFit/>
          </a:bodyPr>
          <a:lstStyle/>
          <a:p>
            <a:r>
              <a:rPr lang="en-GB" dirty="0">
                <a:latin typeface="K26AlphaABC" panose="02000500000000000000" pitchFamily="2" charset="0"/>
              </a:rPr>
              <a:t>8</a:t>
            </a:r>
          </a:p>
        </p:txBody>
      </p:sp>
      <p:sp>
        <p:nvSpPr>
          <p:cNvPr id="33" name="TextBox 32"/>
          <p:cNvSpPr txBox="1"/>
          <p:nvPr/>
        </p:nvSpPr>
        <p:spPr>
          <a:xfrm>
            <a:off x="7085338" y="4871989"/>
            <a:ext cx="250455" cy="369332"/>
          </a:xfrm>
          <a:prstGeom prst="rect">
            <a:avLst/>
          </a:prstGeom>
          <a:noFill/>
        </p:spPr>
        <p:txBody>
          <a:bodyPr wrap="square" rtlCol="0">
            <a:spAutoFit/>
          </a:bodyPr>
          <a:lstStyle/>
          <a:p>
            <a:r>
              <a:rPr lang="en-GB" dirty="0">
                <a:latin typeface="K26AlphaABC" panose="02000500000000000000" pitchFamily="2" charset="0"/>
              </a:rPr>
              <a:t>9</a:t>
            </a:r>
          </a:p>
        </p:txBody>
      </p:sp>
      <p:sp>
        <p:nvSpPr>
          <p:cNvPr id="35" name="TextBox 34"/>
          <p:cNvSpPr txBox="1"/>
          <p:nvPr/>
        </p:nvSpPr>
        <p:spPr>
          <a:xfrm>
            <a:off x="7365427" y="491520"/>
            <a:ext cx="3059307"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Visualising the Story</a:t>
            </a:r>
          </a:p>
        </p:txBody>
      </p:sp>
      <p:sp>
        <p:nvSpPr>
          <p:cNvPr id="34" name="TextBox 33"/>
          <p:cNvSpPr txBox="1"/>
          <p:nvPr/>
        </p:nvSpPr>
        <p:spPr>
          <a:xfrm>
            <a:off x="7033600" y="2961931"/>
            <a:ext cx="3180795" cy="1938992"/>
          </a:xfrm>
          <a:prstGeom prst="rect">
            <a:avLst/>
          </a:prstGeom>
          <a:noFill/>
        </p:spPr>
        <p:txBody>
          <a:bodyPr wrap="square" rtlCol="0">
            <a:spAutoFit/>
          </a:bodyPr>
          <a:lstStyle/>
          <a:p>
            <a:r>
              <a:rPr lang="en-GB" sz="1000" dirty="0">
                <a:latin typeface="K26AlphaABC" panose="02000500000000000000" pitchFamily="2" charset="0"/>
                <a:ea typeface="KB3PurplePetals" panose="02000603000000000000" pitchFamily="2" charset="0"/>
              </a:rPr>
              <a:t>Using your ‘Expanding our Vocabulary’ sheet:</a:t>
            </a:r>
          </a:p>
          <a:p>
            <a:endParaRPr lang="en-GB" sz="1000" dirty="0">
              <a:latin typeface="K26AlphaABC" panose="02000500000000000000" pitchFamily="2" charset="0"/>
              <a:ea typeface="KB3PurplePetals" panose="02000603000000000000" pitchFamily="2" charset="0"/>
            </a:endParaRPr>
          </a:p>
          <a:p>
            <a:pPr marL="228600" indent="-228600">
              <a:buAutoNum type="arabicPeriod"/>
            </a:pPr>
            <a:r>
              <a:rPr lang="en-GB" sz="1000" dirty="0">
                <a:latin typeface="K26AlphaABC" panose="02000500000000000000" pitchFamily="2" charset="0"/>
                <a:ea typeface="KB3PurplePetals" panose="02000603000000000000" pitchFamily="2" charset="0"/>
              </a:rPr>
              <a:t>Complete the table on your Vocabulary sheet. Try to decide </a:t>
            </a:r>
            <a:r>
              <a:rPr lang="en-GB" sz="1000" b="1" dirty="0">
                <a:latin typeface="K26AlphaABC" panose="02000500000000000000" pitchFamily="2" charset="0"/>
                <a:ea typeface="KB3PurplePetals" panose="02000603000000000000" pitchFamily="2" charset="0"/>
              </a:rPr>
              <a:t>what your word means </a:t>
            </a:r>
            <a:r>
              <a:rPr lang="en-GB" sz="1000" dirty="0">
                <a:latin typeface="K26AlphaABC" panose="02000500000000000000" pitchFamily="2" charset="0"/>
                <a:ea typeface="KB3PurplePetals" panose="02000603000000000000" pitchFamily="2" charset="0"/>
              </a:rPr>
              <a:t>and </a:t>
            </a:r>
            <a:r>
              <a:rPr lang="en-GB" sz="1000" b="1" dirty="0">
                <a:latin typeface="K26AlphaABC" panose="02000500000000000000" pitchFamily="2" charset="0"/>
                <a:ea typeface="KB3PurplePetals" panose="02000603000000000000" pitchFamily="2" charset="0"/>
              </a:rPr>
              <a:t>what part of speech it is</a:t>
            </a:r>
            <a:r>
              <a:rPr lang="en-GB" sz="1000" dirty="0">
                <a:latin typeface="K26AlphaABC" panose="02000500000000000000" pitchFamily="2" charset="0"/>
                <a:ea typeface="KB3PurplePetals" panose="02000603000000000000" pitchFamily="2" charset="0"/>
              </a:rPr>
              <a:t> by reading it in your book. Then use the dictionary to look up the meaning.</a:t>
            </a:r>
          </a:p>
          <a:p>
            <a:pPr marL="228600" indent="-228600">
              <a:buAutoNum type="arabicPeriod"/>
            </a:pPr>
            <a:r>
              <a:rPr lang="en-GB" sz="1000" dirty="0">
                <a:latin typeface="K26AlphaABC" panose="02000500000000000000" pitchFamily="2" charset="0"/>
                <a:ea typeface="KB3PurplePetals" panose="02000603000000000000" pitchFamily="2" charset="0"/>
              </a:rPr>
              <a:t>Write an interesting sentence that shows you understand and know how to use each word. Think about what part of speech your words are and how your words are used in the book to help you.</a:t>
            </a:r>
          </a:p>
        </p:txBody>
      </p:sp>
      <p:sp>
        <p:nvSpPr>
          <p:cNvPr id="36" name="TextBox 35"/>
          <p:cNvSpPr txBox="1"/>
          <p:nvPr/>
        </p:nvSpPr>
        <p:spPr>
          <a:xfrm>
            <a:off x="868449" y="4861673"/>
            <a:ext cx="2947805"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Visualise the Story</a:t>
            </a:r>
            <a:endParaRPr lang="en-GB" sz="1600" b="1" dirty="0">
              <a:latin typeface="K26AlphaABC" panose="02000500000000000000" pitchFamily="2" charset="0"/>
              <a:ea typeface="KB3PurplePetals" panose="02000603000000000000" pitchFamily="2" charset="0"/>
            </a:endParaRPr>
          </a:p>
        </p:txBody>
      </p:sp>
    </p:spTree>
    <p:extLst>
      <p:ext uri="{BB962C8B-B14F-4D97-AF65-F5344CB8AC3E}">
        <p14:creationId xmlns:p14="http://schemas.microsoft.com/office/powerpoint/2010/main" val="4061876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608489" y="489479"/>
          <a:ext cx="9612000" cy="6588000"/>
        </p:xfrm>
        <a:graphic>
          <a:graphicData uri="http://schemas.openxmlformats.org/drawingml/2006/table">
            <a:tbl>
              <a:tblPr firstRow="1" bandRow="1">
                <a:tableStyleId>{5940675A-B579-460E-94D1-54222C63F5DA}</a:tableStyleId>
              </a:tblPr>
              <a:tblGrid>
                <a:gridCol w="3204000">
                  <a:extLst>
                    <a:ext uri="{9D8B030D-6E8A-4147-A177-3AD203B41FA5}">
                      <a16:colId xmlns:a16="http://schemas.microsoft.com/office/drawing/2014/main" val="20000"/>
                    </a:ext>
                  </a:extLst>
                </a:gridCol>
                <a:gridCol w="3204000">
                  <a:extLst>
                    <a:ext uri="{9D8B030D-6E8A-4147-A177-3AD203B41FA5}">
                      <a16:colId xmlns:a16="http://schemas.microsoft.com/office/drawing/2014/main" val="20001"/>
                    </a:ext>
                  </a:extLst>
                </a:gridCol>
                <a:gridCol w="3204000">
                  <a:extLst>
                    <a:ext uri="{9D8B030D-6E8A-4147-A177-3AD203B41FA5}">
                      <a16:colId xmlns:a16="http://schemas.microsoft.com/office/drawing/2014/main" val="20002"/>
                    </a:ext>
                  </a:extLst>
                </a:gridCol>
              </a:tblGrid>
              <a:tr h="2196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2196000">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1"/>
                  </a:ext>
                </a:extLst>
              </a:tr>
              <a:tr h="2196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4115815" y="564063"/>
            <a:ext cx="2931987"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Ask Questions and Predict</a:t>
            </a:r>
          </a:p>
        </p:txBody>
      </p:sp>
      <p:sp>
        <p:nvSpPr>
          <p:cNvPr id="15" name="TextBox 14"/>
          <p:cNvSpPr txBox="1"/>
          <p:nvPr/>
        </p:nvSpPr>
        <p:spPr>
          <a:xfrm>
            <a:off x="914659" y="2745200"/>
            <a:ext cx="3201156"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Answer This</a:t>
            </a:r>
          </a:p>
        </p:txBody>
      </p:sp>
      <p:sp>
        <p:nvSpPr>
          <p:cNvPr id="18" name="TextBox 17"/>
          <p:cNvSpPr txBox="1"/>
          <p:nvPr/>
        </p:nvSpPr>
        <p:spPr>
          <a:xfrm>
            <a:off x="850477" y="564898"/>
            <a:ext cx="3304586"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Predict the Sequel</a:t>
            </a:r>
          </a:p>
        </p:txBody>
      </p:sp>
      <p:sp>
        <p:nvSpPr>
          <p:cNvPr id="20" name="TextBox 19"/>
          <p:cNvSpPr txBox="1"/>
          <p:nvPr/>
        </p:nvSpPr>
        <p:spPr>
          <a:xfrm>
            <a:off x="7379007" y="2735366"/>
            <a:ext cx="2908536"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Expanding our Vocabulary</a:t>
            </a:r>
          </a:p>
        </p:txBody>
      </p:sp>
      <p:sp>
        <p:nvSpPr>
          <p:cNvPr id="25" name="TextBox 24"/>
          <p:cNvSpPr txBox="1"/>
          <p:nvPr/>
        </p:nvSpPr>
        <p:spPr>
          <a:xfrm>
            <a:off x="664204" y="553547"/>
            <a:ext cx="250455" cy="369332"/>
          </a:xfrm>
          <a:prstGeom prst="rect">
            <a:avLst/>
          </a:prstGeom>
          <a:noFill/>
        </p:spPr>
        <p:txBody>
          <a:bodyPr wrap="square" rtlCol="0">
            <a:spAutoFit/>
          </a:bodyPr>
          <a:lstStyle/>
          <a:p>
            <a:r>
              <a:rPr lang="en-GB" dirty="0">
                <a:latin typeface="K26AlphaABC" panose="02000500000000000000" pitchFamily="2" charset="0"/>
              </a:rPr>
              <a:t>1</a:t>
            </a:r>
          </a:p>
        </p:txBody>
      </p:sp>
      <p:sp>
        <p:nvSpPr>
          <p:cNvPr id="26" name="TextBox 25"/>
          <p:cNvSpPr txBox="1"/>
          <p:nvPr/>
        </p:nvSpPr>
        <p:spPr>
          <a:xfrm>
            <a:off x="3849512" y="553547"/>
            <a:ext cx="250455" cy="369332"/>
          </a:xfrm>
          <a:prstGeom prst="rect">
            <a:avLst/>
          </a:prstGeom>
          <a:noFill/>
        </p:spPr>
        <p:txBody>
          <a:bodyPr wrap="square" rtlCol="0">
            <a:spAutoFit/>
          </a:bodyPr>
          <a:lstStyle/>
          <a:p>
            <a:r>
              <a:rPr lang="en-GB" dirty="0">
                <a:latin typeface="K26AlphaABC" panose="02000500000000000000" pitchFamily="2" charset="0"/>
              </a:rPr>
              <a:t>2</a:t>
            </a:r>
          </a:p>
        </p:txBody>
      </p:sp>
      <p:sp>
        <p:nvSpPr>
          <p:cNvPr id="27" name="TextBox 26"/>
          <p:cNvSpPr txBox="1"/>
          <p:nvPr/>
        </p:nvSpPr>
        <p:spPr>
          <a:xfrm>
            <a:off x="7066649" y="553547"/>
            <a:ext cx="250455" cy="369332"/>
          </a:xfrm>
          <a:prstGeom prst="rect">
            <a:avLst/>
          </a:prstGeom>
          <a:noFill/>
        </p:spPr>
        <p:txBody>
          <a:bodyPr wrap="square" rtlCol="0">
            <a:spAutoFit/>
          </a:bodyPr>
          <a:lstStyle/>
          <a:p>
            <a:r>
              <a:rPr lang="en-GB" dirty="0">
                <a:latin typeface="K26AlphaABC" panose="02000500000000000000" pitchFamily="2" charset="0"/>
              </a:rPr>
              <a:t>3</a:t>
            </a:r>
          </a:p>
        </p:txBody>
      </p:sp>
      <p:sp>
        <p:nvSpPr>
          <p:cNvPr id="28" name="TextBox 27"/>
          <p:cNvSpPr txBox="1"/>
          <p:nvPr/>
        </p:nvSpPr>
        <p:spPr>
          <a:xfrm>
            <a:off x="664204" y="2722277"/>
            <a:ext cx="250455" cy="369332"/>
          </a:xfrm>
          <a:prstGeom prst="rect">
            <a:avLst/>
          </a:prstGeom>
          <a:noFill/>
        </p:spPr>
        <p:txBody>
          <a:bodyPr wrap="square" rtlCol="0">
            <a:spAutoFit/>
          </a:bodyPr>
          <a:lstStyle/>
          <a:p>
            <a:r>
              <a:rPr lang="en-GB" dirty="0">
                <a:latin typeface="K26AlphaABC" panose="02000500000000000000" pitchFamily="2" charset="0"/>
              </a:rPr>
              <a:t>4</a:t>
            </a:r>
          </a:p>
        </p:txBody>
      </p:sp>
      <p:sp>
        <p:nvSpPr>
          <p:cNvPr id="29" name="TextBox 28"/>
          <p:cNvSpPr txBox="1"/>
          <p:nvPr/>
        </p:nvSpPr>
        <p:spPr>
          <a:xfrm>
            <a:off x="3804498" y="2712107"/>
            <a:ext cx="250455" cy="369332"/>
          </a:xfrm>
          <a:prstGeom prst="rect">
            <a:avLst/>
          </a:prstGeom>
          <a:noFill/>
        </p:spPr>
        <p:txBody>
          <a:bodyPr wrap="square" rtlCol="0">
            <a:spAutoFit/>
          </a:bodyPr>
          <a:lstStyle/>
          <a:p>
            <a:r>
              <a:rPr lang="en-GB" dirty="0">
                <a:latin typeface="K26AlphaABC" panose="02000500000000000000" pitchFamily="2" charset="0"/>
              </a:rPr>
              <a:t>5</a:t>
            </a:r>
          </a:p>
        </p:txBody>
      </p:sp>
      <p:sp>
        <p:nvSpPr>
          <p:cNvPr id="30" name="TextBox 29"/>
          <p:cNvSpPr txBox="1"/>
          <p:nvPr/>
        </p:nvSpPr>
        <p:spPr>
          <a:xfrm>
            <a:off x="7085338" y="2718620"/>
            <a:ext cx="250455" cy="369332"/>
          </a:xfrm>
          <a:prstGeom prst="rect">
            <a:avLst/>
          </a:prstGeom>
          <a:noFill/>
        </p:spPr>
        <p:txBody>
          <a:bodyPr wrap="square" rtlCol="0">
            <a:spAutoFit/>
          </a:bodyPr>
          <a:lstStyle/>
          <a:p>
            <a:r>
              <a:rPr lang="en-GB" dirty="0">
                <a:latin typeface="K26AlphaABC" panose="02000500000000000000" pitchFamily="2" charset="0"/>
              </a:rPr>
              <a:t>6</a:t>
            </a:r>
          </a:p>
        </p:txBody>
      </p:sp>
      <p:sp>
        <p:nvSpPr>
          <p:cNvPr id="31" name="TextBox 30"/>
          <p:cNvSpPr txBox="1"/>
          <p:nvPr/>
        </p:nvSpPr>
        <p:spPr>
          <a:xfrm>
            <a:off x="678603" y="4891007"/>
            <a:ext cx="250455" cy="369332"/>
          </a:xfrm>
          <a:prstGeom prst="rect">
            <a:avLst/>
          </a:prstGeom>
          <a:noFill/>
        </p:spPr>
        <p:txBody>
          <a:bodyPr wrap="square" rtlCol="0">
            <a:spAutoFit/>
          </a:bodyPr>
          <a:lstStyle/>
          <a:p>
            <a:r>
              <a:rPr lang="en-GB" dirty="0">
                <a:latin typeface="K26AlphaABC" panose="02000500000000000000" pitchFamily="2" charset="0"/>
              </a:rPr>
              <a:t>7</a:t>
            </a:r>
          </a:p>
        </p:txBody>
      </p:sp>
      <p:sp>
        <p:nvSpPr>
          <p:cNvPr id="32" name="TextBox 31"/>
          <p:cNvSpPr txBox="1"/>
          <p:nvPr/>
        </p:nvSpPr>
        <p:spPr>
          <a:xfrm>
            <a:off x="3818762" y="4895142"/>
            <a:ext cx="250455" cy="369332"/>
          </a:xfrm>
          <a:prstGeom prst="rect">
            <a:avLst/>
          </a:prstGeom>
          <a:noFill/>
        </p:spPr>
        <p:txBody>
          <a:bodyPr wrap="square" rtlCol="0">
            <a:spAutoFit/>
          </a:bodyPr>
          <a:lstStyle/>
          <a:p>
            <a:r>
              <a:rPr lang="en-GB" dirty="0">
                <a:latin typeface="K26AlphaABC" panose="02000500000000000000" pitchFamily="2" charset="0"/>
              </a:rPr>
              <a:t>8</a:t>
            </a:r>
          </a:p>
        </p:txBody>
      </p:sp>
      <p:sp>
        <p:nvSpPr>
          <p:cNvPr id="33" name="TextBox 32"/>
          <p:cNvSpPr txBox="1"/>
          <p:nvPr/>
        </p:nvSpPr>
        <p:spPr>
          <a:xfrm>
            <a:off x="7085338" y="4899353"/>
            <a:ext cx="250455" cy="369332"/>
          </a:xfrm>
          <a:prstGeom prst="rect">
            <a:avLst/>
          </a:prstGeom>
          <a:noFill/>
        </p:spPr>
        <p:txBody>
          <a:bodyPr wrap="square" rtlCol="0">
            <a:spAutoFit/>
          </a:bodyPr>
          <a:lstStyle/>
          <a:p>
            <a:r>
              <a:rPr lang="en-GB" dirty="0">
                <a:latin typeface="K26AlphaABC" panose="02000500000000000000" pitchFamily="2" charset="0"/>
              </a:rPr>
              <a:t>9</a:t>
            </a:r>
          </a:p>
        </p:txBody>
      </p:sp>
      <p:sp>
        <p:nvSpPr>
          <p:cNvPr id="35" name="TextBox 34"/>
          <p:cNvSpPr txBox="1"/>
          <p:nvPr/>
        </p:nvSpPr>
        <p:spPr>
          <a:xfrm>
            <a:off x="4166054" y="4910509"/>
            <a:ext cx="2910030"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Answer This</a:t>
            </a:r>
          </a:p>
        </p:txBody>
      </p:sp>
      <p:sp>
        <p:nvSpPr>
          <p:cNvPr id="36" name="TextBox 35"/>
          <p:cNvSpPr txBox="1"/>
          <p:nvPr/>
        </p:nvSpPr>
        <p:spPr>
          <a:xfrm>
            <a:off x="729262" y="1011215"/>
            <a:ext cx="2993767" cy="1092607"/>
          </a:xfrm>
          <a:prstGeom prst="rect">
            <a:avLst/>
          </a:prstGeom>
          <a:noFill/>
        </p:spPr>
        <p:txBody>
          <a:bodyPr wrap="square" rtlCol="0">
            <a:spAutoFit/>
          </a:bodyPr>
          <a:lstStyle/>
          <a:p>
            <a:r>
              <a:rPr lang="en-GB" sz="1300" b="1" dirty="0">
                <a:latin typeface="K26AlphaABC" panose="02000500000000000000" pitchFamily="2" charset="0"/>
                <a:ea typeface="KB3PurplePetals" panose="02000603000000000000" pitchFamily="2" charset="0"/>
              </a:rPr>
              <a:t>I can </a:t>
            </a:r>
            <a:endParaRPr lang="en-GB" sz="1300" dirty="0">
              <a:latin typeface="K26AlphaABC" panose="02000500000000000000" pitchFamily="2" charset="0"/>
              <a:ea typeface="KB3PurplePetals" panose="02000603000000000000" pitchFamily="2" charset="0"/>
            </a:endParaRP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Use what I already know about my story to predict what might happen in the sequel</a:t>
            </a:r>
          </a:p>
          <a:p>
            <a:endParaRPr lang="en-GB" sz="1300" dirty="0">
              <a:latin typeface="K26AlphaABC" panose="02000500000000000000" pitchFamily="2" charset="0"/>
              <a:ea typeface="KB3PurplePetals" panose="02000603000000000000" pitchFamily="2" charset="0"/>
            </a:endParaRPr>
          </a:p>
        </p:txBody>
      </p:sp>
      <p:sp>
        <p:nvSpPr>
          <p:cNvPr id="37" name="TextBox 36"/>
          <p:cNvSpPr txBox="1"/>
          <p:nvPr/>
        </p:nvSpPr>
        <p:spPr>
          <a:xfrm>
            <a:off x="3853240" y="1006221"/>
            <a:ext cx="3147054" cy="1492716"/>
          </a:xfrm>
          <a:prstGeom prst="rect">
            <a:avLst/>
          </a:prstGeom>
          <a:noFill/>
        </p:spPr>
        <p:txBody>
          <a:bodyPr wrap="square" rtlCol="0">
            <a:spAutoFit/>
          </a:bodyPr>
          <a:lstStyle/>
          <a:p>
            <a:r>
              <a:rPr lang="en-GB" sz="1300" b="1" dirty="0">
                <a:latin typeface="K26AlphaABC" panose="02000500000000000000" pitchFamily="2" charset="0"/>
                <a:ea typeface="KB3PurplePetals" panose="02000603000000000000" pitchFamily="2" charset="0"/>
              </a:rPr>
              <a:t>I can </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Read my book carefully</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Answer questions about my book using complete sentences</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Ask questions as I’m reading and try to predict what the answers might be</a:t>
            </a:r>
          </a:p>
        </p:txBody>
      </p:sp>
      <p:sp>
        <p:nvSpPr>
          <p:cNvPr id="40" name="TextBox 39"/>
          <p:cNvSpPr txBox="1"/>
          <p:nvPr/>
        </p:nvSpPr>
        <p:spPr>
          <a:xfrm>
            <a:off x="608489" y="3120802"/>
            <a:ext cx="3265522" cy="954107"/>
          </a:xfrm>
          <a:prstGeom prst="rect">
            <a:avLst/>
          </a:prstGeom>
          <a:noFill/>
        </p:spPr>
        <p:txBody>
          <a:bodyPr wrap="square" rtlCol="0">
            <a:spAutoFit/>
          </a:bodyPr>
          <a:lstStyle/>
          <a:p>
            <a:r>
              <a:rPr lang="en-GB" sz="1400" b="1" dirty="0">
                <a:latin typeface="K26AlphaABC" panose="02000500000000000000" pitchFamily="2" charset="0"/>
                <a:ea typeface="KB3PurplePetals" panose="02000603000000000000" pitchFamily="2" charset="0"/>
              </a:rPr>
              <a:t> I can</a:t>
            </a:r>
          </a:p>
          <a:p>
            <a:pPr marL="285750" indent="-285750">
              <a:buFont typeface="Arial" panose="020B0604020202020204" pitchFamily="34" charset="0"/>
              <a:buChar char="•"/>
            </a:pPr>
            <a:r>
              <a:rPr lang="en-GB" sz="1400" dirty="0">
                <a:latin typeface="K26AlphaABC" panose="02000500000000000000" pitchFamily="2" charset="0"/>
                <a:ea typeface="KB3PurplePetals" panose="02000603000000000000" pitchFamily="2" charset="0"/>
              </a:rPr>
              <a:t>Read carefully for detail</a:t>
            </a:r>
          </a:p>
          <a:p>
            <a:pPr marL="285750" indent="-285750">
              <a:buFont typeface="Arial" panose="020B0604020202020204" pitchFamily="34" charset="0"/>
              <a:buChar char="•"/>
            </a:pPr>
            <a:r>
              <a:rPr lang="en-GB" sz="1400" dirty="0">
                <a:latin typeface="K26AlphaABC" panose="02000500000000000000" pitchFamily="2" charset="0"/>
                <a:ea typeface="KB3PurplePetals" panose="02000603000000000000" pitchFamily="2" charset="0"/>
              </a:rPr>
              <a:t>Answer questions about my story using complete sentences</a:t>
            </a:r>
          </a:p>
        </p:txBody>
      </p:sp>
      <p:sp>
        <p:nvSpPr>
          <p:cNvPr id="42" name="TextBox 41"/>
          <p:cNvSpPr txBox="1"/>
          <p:nvPr/>
        </p:nvSpPr>
        <p:spPr>
          <a:xfrm>
            <a:off x="7064391" y="3081439"/>
            <a:ext cx="3186529" cy="1692771"/>
          </a:xfrm>
          <a:prstGeom prst="rect">
            <a:avLst/>
          </a:prstGeom>
          <a:noFill/>
        </p:spPr>
        <p:txBody>
          <a:bodyPr wrap="square" rtlCol="0">
            <a:spAutoFit/>
          </a:bodyPr>
          <a:lstStyle/>
          <a:p>
            <a:r>
              <a:rPr lang="en-GB" sz="1300" b="1" dirty="0">
                <a:latin typeface="K26AlphaABC" panose="02000500000000000000" pitchFamily="2" charset="0"/>
                <a:ea typeface="KB3PurplePetals" panose="02000603000000000000" pitchFamily="2" charset="0"/>
              </a:rPr>
              <a:t>I can </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Use sentence context to help me understand what words mean</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Check the definition of words in the dictionary</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Write a sentence with each word that shows that I understand what that word means</a:t>
            </a:r>
          </a:p>
        </p:txBody>
      </p:sp>
      <p:sp>
        <p:nvSpPr>
          <p:cNvPr id="44" name="TextBox 43"/>
          <p:cNvSpPr txBox="1"/>
          <p:nvPr/>
        </p:nvSpPr>
        <p:spPr>
          <a:xfrm>
            <a:off x="3634573" y="2674527"/>
            <a:ext cx="3454178" cy="2277547"/>
          </a:xfrm>
          <a:prstGeom prst="rect">
            <a:avLst/>
          </a:prstGeom>
          <a:noFill/>
        </p:spPr>
        <p:txBody>
          <a:bodyPr wrap="square" rtlCol="0">
            <a:spAutoFit/>
          </a:bodyPr>
          <a:lstStyle/>
          <a:p>
            <a:pPr algn="ctr"/>
            <a:r>
              <a:rPr lang="en-GB" sz="3500" b="1" dirty="0" err="1">
                <a:latin typeface="KB3JustAQuickNote" panose="02000603000000000000" pitchFamily="2" charset="0"/>
                <a:ea typeface="KB3JustAQuickNote" panose="02000603000000000000" pitchFamily="2" charset="0"/>
              </a:rPr>
              <a:t>Groosham</a:t>
            </a:r>
            <a:r>
              <a:rPr lang="en-GB" sz="3500" b="1" dirty="0">
                <a:latin typeface="KB3JustAQuickNote" panose="02000603000000000000" pitchFamily="2" charset="0"/>
                <a:ea typeface="KB3JustAQuickNote" panose="02000603000000000000" pitchFamily="2" charset="0"/>
              </a:rPr>
              <a:t> Grange</a:t>
            </a:r>
          </a:p>
          <a:p>
            <a:pPr algn="ctr"/>
            <a:r>
              <a:rPr lang="en-GB" sz="2400" b="1" dirty="0">
                <a:latin typeface="KB3JustAQuickNote" panose="02000603000000000000" pitchFamily="2" charset="0"/>
                <a:ea typeface="KB3JustAQuickNote" panose="02000603000000000000" pitchFamily="2" charset="0"/>
              </a:rPr>
              <a:t>Chapters 13-15</a:t>
            </a:r>
          </a:p>
          <a:p>
            <a:pPr algn="ctr"/>
            <a:endParaRPr lang="en-GB" sz="2200" b="1" dirty="0">
              <a:latin typeface="KB3JustAQuickNote" panose="02000603000000000000" pitchFamily="2" charset="0"/>
              <a:ea typeface="KB3JustAQuickNote" panose="02000603000000000000" pitchFamily="2" charset="0"/>
            </a:endParaRPr>
          </a:p>
          <a:p>
            <a:pPr algn="ctr"/>
            <a:r>
              <a:rPr lang="en-GB" sz="2200" b="1" dirty="0">
                <a:latin typeface="KB3JustAQuickNote" panose="02000603000000000000" pitchFamily="2" charset="0"/>
                <a:ea typeface="KB3JustAQuickNote" panose="02000603000000000000" pitchFamily="2" charset="0"/>
              </a:rPr>
              <a:t>Success Criteria</a:t>
            </a:r>
          </a:p>
        </p:txBody>
      </p:sp>
      <p:sp>
        <p:nvSpPr>
          <p:cNvPr id="34" name="TextBox 33"/>
          <p:cNvSpPr txBox="1"/>
          <p:nvPr/>
        </p:nvSpPr>
        <p:spPr>
          <a:xfrm>
            <a:off x="7333404" y="4915191"/>
            <a:ext cx="2999742"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Character Prediction</a:t>
            </a:r>
          </a:p>
        </p:txBody>
      </p:sp>
      <p:sp>
        <p:nvSpPr>
          <p:cNvPr id="43" name="TextBox 42"/>
          <p:cNvSpPr txBox="1"/>
          <p:nvPr/>
        </p:nvSpPr>
        <p:spPr>
          <a:xfrm>
            <a:off x="7000294" y="5248961"/>
            <a:ext cx="3339821" cy="1292662"/>
          </a:xfrm>
          <a:prstGeom prst="rect">
            <a:avLst/>
          </a:prstGeom>
          <a:noFill/>
        </p:spPr>
        <p:txBody>
          <a:bodyPr wrap="square" rtlCol="0">
            <a:spAutoFit/>
          </a:bodyPr>
          <a:lstStyle/>
          <a:p>
            <a:r>
              <a:rPr lang="en-GB" sz="1300" b="1" dirty="0">
                <a:latin typeface="K26AlphaABC" panose="02000500000000000000" pitchFamily="2" charset="0"/>
                <a:ea typeface="KB3PurplePetals" panose="02000603000000000000" pitchFamily="2" charset="0"/>
              </a:rPr>
              <a:t>I can</a:t>
            </a:r>
            <a:endParaRPr lang="en-GB" sz="1300" dirty="0">
              <a:latin typeface="K26AlphaABC" panose="02000500000000000000" pitchFamily="2" charset="0"/>
              <a:ea typeface="KB3PurplePetals" panose="02000603000000000000" pitchFamily="2" charset="0"/>
            </a:endParaRP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Use what I know about the characters to predict what might happen to one of my characters</a:t>
            </a:r>
          </a:p>
          <a:p>
            <a:pPr marL="285750" indent="-285750">
              <a:buFont typeface="Arial" panose="020B0604020202020204" pitchFamily="34" charset="0"/>
              <a:buChar char="•"/>
            </a:pPr>
            <a:r>
              <a:rPr lang="en-GB" sz="1300">
                <a:latin typeface="K26AlphaABC" panose="02000500000000000000" pitchFamily="2" charset="0"/>
                <a:ea typeface="KB3PurplePetals" panose="02000603000000000000" pitchFamily="2" charset="0"/>
              </a:rPr>
              <a:t>Give evidence </a:t>
            </a:r>
            <a:r>
              <a:rPr lang="en-GB" sz="1300" dirty="0">
                <a:latin typeface="K26AlphaABC" panose="02000500000000000000" pitchFamily="2" charset="0"/>
                <a:ea typeface="KB3PurplePetals" panose="02000603000000000000" pitchFamily="2" charset="0"/>
              </a:rPr>
              <a:t>from my story that support </a:t>
            </a:r>
            <a:r>
              <a:rPr lang="en-GB" sz="1300">
                <a:latin typeface="K26AlphaABC" panose="02000500000000000000" pitchFamily="2" charset="0"/>
                <a:ea typeface="KB3PurplePetals" panose="02000603000000000000" pitchFamily="2" charset="0"/>
              </a:rPr>
              <a:t>my predictions</a:t>
            </a:r>
            <a:endParaRPr lang="en-GB" sz="1300" dirty="0">
              <a:latin typeface="K26AlphaABC" panose="02000500000000000000" pitchFamily="2" charset="0"/>
              <a:ea typeface="KB3PurplePetals" panose="02000603000000000000" pitchFamily="2" charset="0"/>
            </a:endParaRPr>
          </a:p>
        </p:txBody>
      </p:sp>
      <p:sp>
        <p:nvSpPr>
          <p:cNvPr id="41" name="TextBox 40"/>
          <p:cNvSpPr txBox="1"/>
          <p:nvPr/>
        </p:nvSpPr>
        <p:spPr>
          <a:xfrm>
            <a:off x="7379007" y="567987"/>
            <a:ext cx="3059307"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Visualising the Story</a:t>
            </a:r>
          </a:p>
        </p:txBody>
      </p:sp>
      <p:sp>
        <p:nvSpPr>
          <p:cNvPr id="46" name="TextBox 45"/>
          <p:cNvSpPr txBox="1"/>
          <p:nvPr/>
        </p:nvSpPr>
        <p:spPr>
          <a:xfrm>
            <a:off x="894349" y="4908180"/>
            <a:ext cx="3201156"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Visualise the Story</a:t>
            </a:r>
          </a:p>
        </p:txBody>
      </p:sp>
      <p:sp>
        <p:nvSpPr>
          <p:cNvPr id="47" name="TextBox 46"/>
          <p:cNvSpPr txBox="1"/>
          <p:nvPr/>
        </p:nvSpPr>
        <p:spPr>
          <a:xfrm>
            <a:off x="640087" y="5253355"/>
            <a:ext cx="3265522" cy="1815882"/>
          </a:xfrm>
          <a:prstGeom prst="rect">
            <a:avLst/>
          </a:prstGeom>
          <a:noFill/>
        </p:spPr>
        <p:txBody>
          <a:bodyPr wrap="square" rtlCol="0">
            <a:spAutoFit/>
          </a:bodyPr>
          <a:lstStyle/>
          <a:p>
            <a:r>
              <a:rPr lang="en-GB" sz="1400" b="1" dirty="0">
                <a:latin typeface="K26AlphaABC" panose="02000500000000000000" pitchFamily="2" charset="0"/>
                <a:ea typeface="KB3PurplePetals" panose="02000603000000000000" pitchFamily="2" charset="0"/>
              </a:rPr>
              <a:t> I can</a:t>
            </a:r>
          </a:p>
          <a:p>
            <a:pPr marL="285750" indent="-285750">
              <a:buFont typeface="Arial" panose="020B0604020202020204" pitchFamily="34" charset="0"/>
              <a:buChar char="•"/>
            </a:pPr>
            <a:r>
              <a:rPr lang="en-GB" sz="1400" dirty="0">
                <a:latin typeface="K26AlphaABC" panose="02000500000000000000" pitchFamily="2" charset="0"/>
                <a:ea typeface="KB3PurplePetals" panose="02000603000000000000" pitchFamily="2" charset="0"/>
              </a:rPr>
              <a:t>Read my book carefully</a:t>
            </a:r>
          </a:p>
          <a:p>
            <a:pPr marL="285750" indent="-285750">
              <a:buFont typeface="Arial" panose="020B0604020202020204" pitchFamily="34" charset="0"/>
              <a:buChar char="•"/>
            </a:pPr>
            <a:r>
              <a:rPr lang="en-GB" sz="1400" dirty="0">
                <a:latin typeface="K26AlphaABC" panose="02000500000000000000" pitchFamily="2" charset="0"/>
                <a:ea typeface="KB3PurplePetals" panose="02000603000000000000" pitchFamily="2" charset="0"/>
              </a:rPr>
              <a:t>Draw a detailed picture of a scene in my book</a:t>
            </a:r>
          </a:p>
          <a:p>
            <a:pPr marL="285750" indent="-285750">
              <a:buFont typeface="Arial" panose="020B0604020202020204" pitchFamily="34" charset="0"/>
              <a:buChar char="•"/>
            </a:pPr>
            <a:r>
              <a:rPr lang="en-GB" sz="1400" dirty="0">
                <a:latin typeface="K26AlphaABC" panose="02000500000000000000" pitchFamily="2" charset="0"/>
                <a:ea typeface="KB3PurplePetals" panose="02000603000000000000" pitchFamily="2" charset="0"/>
              </a:rPr>
              <a:t>Label the people in the scene and any important objects</a:t>
            </a:r>
          </a:p>
          <a:p>
            <a:pPr marL="285750" indent="-285750">
              <a:buFont typeface="Arial" panose="020B0604020202020204" pitchFamily="34" charset="0"/>
              <a:buChar char="•"/>
            </a:pPr>
            <a:r>
              <a:rPr lang="en-GB" sz="1400" dirty="0">
                <a:latin typeface="K26AlphaABC" panose="02000500000000000000" pitchFamily="2" charset="0"/>
                <a:ea typeface="KB3PurplePetals" panose="02000603000000000000" pitchFamily="2" charset="0"/>
              </a:rPr>
              <a:t>Write a summary of what happened in that scene</a:t>
            </a:r>
          </a:p>
        </p:txBody>
      </p:sp>
      <p:sp>
        <p:nvSpPr>
          <p:cNvPr id="39" name="TextBox 38"/>
          <p:cNvSpPr txBox="1"/>
          <p:nvPr/>
        </p:nvSpPr>
        <p:spPr>
          <a:xfrm>
            <a:off x="7047802" y="1006221"/>
            <a:ext cx="3147054" cy="1092607"/>
          </a:xfrm>
          <a:prstGeom prst="rect">
            <a:avLst/>
          </a:prstGeom>
          <a:noFill/>
        </p:spPr>
        <p:txBody>
          <a:bodyPr wrap="square" rtlCol="0">
            <a:spAutoFit/>
          </a:bodyPr>
          <a:lstStyle/>
          <a:p>
            <a:r>
              <a:rPr lang="en-GB" sz="1300" b="1" dirty="0">
                <a:latin typeface="K26AlphaABC" panose="02000500000000000000" pitchFamily="2" charset="0"/>
                <a:ea typeface="KB3PurplePetals" panose="02000603000000000000" pitchFamily="2" charset="0"/>
              </a:rPr>
              <a:t>I can </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Read my book carefully</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Draw a picture of what I have visualised, labelling the things and people that I have drawn</a:t>
            </a:r>
          </a:p>
        </p:txBody>
      </p:sp>
      <p:sp>
        <p:nvSpPr>
          <p:cNvPr id="38" name="TextBox 37"/>
          <p:cNvSpPr txBox="1"/>
          <p:nvPr/>
        </p:nvSpPr>
        <p:spPr>
          <a:xfrm>
            <a:off x="3818762" y="5255684"/>
            <a:ext cx="3265522" cy="954107"/>
          </a:xfrm>
          <a:prstGeom prst="rect">
            <a:avLst/>
          </a:prstGeom>
          <a:noFill/>
        </p:spPr>
        <p:txBody>
          <a:bodyPr wrap="square" rtlCol="0">
            <a:spAutoFit/>
          </a:bodyPr>
          <a:lstStyle/>
          <a:p>
            <a:r>
              <a:rPr lang="en-GB" sz="1400" b="1" dirty="0">
                <a:latin typeface="K26AlphaABC" panose="02000500000000000000" pitchFamily="2" charset="0"/>
                <a:ea typeface="KB3PurplePetals" panose="02000603000000000000" pitchFamily="2" charset="0"/>
              </a:rPr>
              <a:t> I can</a:t>
            </a:r>
          </a:p>
          <a:p>
            <a:pPr marL="285750" indent="-285750">
              <a:buFont typeface="Arial" panose="020B0604020202020204" pitchFamily="34" charset="0"/>
              <a:buChar char="•"/>
            </a:pPr>
            <a:r>
              <a:rPr lang="en-GB" sz="1400" dirty="0">
                <a:latin typeface="K26AlphaABC" panose="02000500000000000000" pitchFamily="2" charset="0"/>
                <a:ea typeface="KB3PurplePetals" panose="02000603000000000000" pitchFamily="2" charset="0"/>
              </a:rPr>
              <a:t>Read carefully for detail</a:t>
            </a:r>
          </a:p>
          <a:p>
            <a:pPr marL="285750" indent="-285750">
              <a:buFont typeface="Arial" panose="020B0604020202020204" pitchFamily="34" charset="0"/>
              <a:buChar char="•"/>
            </a:pPr>
            <a:r>
              <a:rPr lang="en-GB" sz="1400" dirty="0">
                <a:latin typeface="K26AlphaABC" panose="02000500000000000000" pitchFamily="2" charset="0"/>
                <a:ea typeface="KB3PurplePetals" panose="02000603000000000000" pitchFamily="2" charset="0"/>
              </a:rPr>
              <a:t>Answer questions about my story using complete sentences</a:t>
            </a:r>
          </a:p>
        </p:txBody>
      </p:sp>
    </p:spTree>
    <p:extLst>
      <p:ext uri="{BB962C8B-B14F-4D97-AF65-F5344CB8AC3E}">
        <p14:creationId xmlns:p14="http://schemas.microsoft.com/office/powerpoint/2010/main" val="4233595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608489" y="489479"/>
          <a:ext cx="9612000" cy="6588000"/>
        </p:xfrm>
        <a:graphic>
          <a:graphicData uri="http://schemas.openxmlformats.org/drawingml/2006/table">
            <a:tbl>
              <a:tblPr firstRow="1" bandRow="1">
                <a:tableStyleId>{5940675A-B579-460E-94D1-54222C63F5DA}</a:tableStyleId>
              </a:tblPr>
              <a:tblGrid>
                <a:gridCol w="3204000">
                  <a:extLst>
                    <a:ext uri="{9D8B030D-6E8A-4147-A177-3AD203B41FA5}">
                      <a16:colId xmlns:a16="http://schemas.microsoft.com/office/drawing/2014/main" val="20000"/>
                    </a:ext>
                  </a:extLst>
                </a:gridCol>
                <a:gridCol w="3204000">
                  <a:extLst>
                    <a:ext uri="{9D8B030D-6E8A-4147-A177-3AD203B41FA5}">
                      <a16:colId xmlns:a16="http://schemas.microsoft.com/office/drawing/2014/main" val="20001"/>
                    </a:ext>
                  </a:extLst>
                </a:gridCol>
                <a:gridCol w="3204000">
                  <a:extLst>
                    <a:ext uri="{9D8B030D-6E8A-4147-A177-3AD203B41FA5}">
                      <a16:colId xmlns:a16="http://schemas.microsoft.com/office/drawing/2014/main" val="20002"/>
                    </a:ext>
                  </a:extLst>
                </a:gridCol>
              </a:tblGrid>
              <a:tr h="2196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2196000">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1"/>
                  </a:ext>
                </a:extLst>
              </a:tr>
              <a:tr h="2196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2"/>
                  </a:ext>
                </a:extLst>
              </a:tr>
            </a:tbl>
          </a:graphicData>
        </a:graphic>
      </p:graphicFrame>
      <p:sp>
        <p:nvSpPr>
          <p:cNvPr id="3" name="TextBox 2"/>
          <p:cNvSpPr txBox="1"/>
          <p:nvPr/>
        </p:nvSpPr>
        <p:spPr>
          <a:xfrm>
            <a:off x="3684070" y="2731423"/>
            <a:ext cx="3454178" cy="2185214"/>
          </a:xfrm>
          <a:prstGeom prst="rect">
            <a:avLst/>
          </a:prstGeom>
          <a:noFill/>
        </p:spPr>
        <p:txBody>
          <a:bodyPr wrap="square" rtlCol="0">
            <a:spAutoFit/>
          </a:bodyPr>
          <a:lstStyle/>
          <a:p>
            <a:pPr algn="ctr"/>
            <a:r>
              <a:rPr lang="en-GB" sz="3500" b="1" dirty="0" err="1">
                <a:latin typeface="KB3JustAQuickNote" panose="02000603000000000000" pitchFamily="2" charset="0"/>
                <a:ea typeface="KB3JustAQuickNote" panose="02000603000000000000" pitchFamily="2" charset="0"/>
              </a:rPr>
              <a:t>Groosham</a:t>
            </a:r>
            <a:r>
              <a:rPr lang="en-GB" sz="3500" b="1" dirty="0">
                <a:latin typeface="KB3JustAQuickNote" panose="02000603000000000000" pitchFamily="2" charset="0"/>
                <a:ea typeface="KB3JustAQuickNote" panose="02000603000000000000" pitchFamily="2" charset="0"/>
              </a:rPr>
              <a:t> Grange</a:t>
            </a:r>
          </a:p>
          <a:p>
            <a:pPr algn="ctr"/>
            <a:r>
              <a:rPr lang="en-GB" sz="2200" b="1" dirty="0">
                <a:latin typeface="KB3JustAQuickNote" panose="02000603000000000000" pitchFamily="2" charset="0"/>
                <a:ea typeface="KB3JustAQuickNote" panose="02000603000000000000" pitchFamily="2" charset="0"/>
              </a:rPr>
              <a:t>Chapters 13-15</a:t>
            </a:r>
          </a:p>
          <a:p>
            <a:pPr algn="ctr"/>
            <a:endParaRPr lang="en-GB" sz="2200" b="1" dirty="0">
              <a:latin typeface="KB3JustAQuickNote" panose="02000603000000000000" pitchFamily="2" charset="0"/>
              <a:ea typeface="KB3JustAQuickNote" panose="02000603000000000000" pitchFamily="2" charset="0"/>
            </a:endParaRPr>
          </a:p>
          <a:p>
            <a:pPr algn="ctr"/>
            <a:r>
              <a:rPr lang="en-GB" sz="2200" b="1" dirty="0">
                <a:latin typeface="KB3JustAQuickNote" panose="02000603000000000000" pitchFamily="2" charset="0"/>
                <a:ea typeface="KB3JustAQuickNote" panose="02000603000000000000" pitchFamily="2" charset="0"/>
              </a:rPr>
              <a:t>By Anthony Horowitz</a:t>
            </a:r>
          </a:p>
        </p:txBody>
      </p:sp>
      <p:sp>
        <p:nvSpPr>
          <p:cNvPr id="4" name="TextBox 3"/>
          <p:cNvSpPr txBox="1"/>
          <p:nvPr/>
        </p:nvSpPr>
        <p:spPr>
          <a:xfrm>
            <a:off x="3777765" y="595914"/>
            <a:ext cx="3307573" cy="2492990"/>
          </a:xfrm>
          <a:prstGeom prst="rect">
            <a:avLst/>
          </a:prstGeom>
          <a:noFill/>
        </p:spPr>
        <p:txBody>
          <a:bodyPr wrap="square" rtlCol="0">
            <a:spAutoFit/>
          </a:bodyPr>
          <a:lstStyle/>
          <a:p>
            <a:endParaRPr lang="en-GB" sz="1200" dirty="0">
              <a:latin typeface="K26AlphaABC" panose="02000500000000000000" pitchFamily="2" charset="0"/>
              <a:ea typeface="KB3PurplePetals" panose="02000603000000000000" pitchFamily="2" charset="0"/>
            </a:endParaRPr>
          </a:p>
          <a:p>
            <a:pPr marL="228600" indent="-228600">
              <a:buAutoNum type="arabicPeriod"/>
            </a:pPr>
            <a:r>
              <a:rPr lang="en-GB" sz="1200" dirty="0">
                <a:latin typeface="K26AlphaABC" panose="02000500000000000000" pitchFamily="2" charset="0"/>
                <a:ea typeface="KB3PurplePetals" panose="02000603000000000000" pitchFamily="2" charset="0"/>
              </a:rPr>
              <a:t>Why do you think cars might have sped up to try to get away from David? </a:t>
            </a:r>
          </a:p>
          <a:p>
            <a:pPr marL="228600" indent="-228600">
              <a:buAutoNum type="arabicPeriod"/>
            </a:pPr>
            <a:r>
              <a:rPr lang="en-GB" sz="1200" dirty="0">
                <a:latin typeface="K26AlphaABC" panose="02000500000000000000" pitchFamily="2" charset="0"/>
                <a:ea typeface="KB3PurplePetals" panose="02000603000000000000" pitchFamily="2" charset="0"/>
              </a:rPr>
              <a:t>Why doesn’t David go to the police station? </a:t>
            </a:r>
          </a:p>
          <a:p>
            <a:pPr marL="228600" indent="-228600">
              <a:buAutoNum type="arabicPeriod"/>
            </a:pPr>
            <a:r>
              <a:rPr lang="en-GB" sz="1200" dirty="0">
                <a:latin typeface="K26AlphaABC" panose="02000500000000000000" pitchFamily="2" charset="0"/>
                <a:ea typeface="KB3PurplePetals" panose="02000603000000000000" pitchFamily="2" charset="0"/>
              </a:rPr>
              <a:t>What does David learn about </a:t>
            </a:r>
            <a:r>
              <a:rPr lang="en-GB" sz="1200" dirty="0" err="1">
                <a:latin typeface="K26AlphaABC" panose="02000500000000000000" pitchFamily="2" charset="0"/>
                <a:ea typeface="KB3PurplePetals" panose="02000603000000000000" pitchFamily="2" charset="0"/>
              </a:rPr>
              <a:t>Groosham</a:t>
            </a:r>
            <a:r>
              <a:rPr lang="en-GB" sz="1200" dirty="0">
                <a:latin typeface="K26AlphaABC" panose="02000500000000000000" pitchFamily="2" charset="0"/>
                <a:ea typeface="KB3PurplePetals" panose="02000603000000000000" pitchFamily="2" charset="0"/>
              </a:rPr>
              <a:t> Grange in the library? </a:t>
            </a:r>
          </a:p>
          <a:p>
            <a:pPr marL="228600" indent="-228600">
              <a:buAutoNum type="arabicPeriod"/>
            </a:pPr>
            <a:r>
              <a:rPr lang="en-GB" sz="1200" dirty="0">
                <a:latin typeface="K26AlphaABC" panose="02000500000000000000" pitchFamily="2" charset="0"/>
                <a:ea typeface="KB3PurplePetals" panose="02000603000000000000" pitchFamily="2" charset="0"/>
              </a:rPr>
              <a:t>What do you think might have happened to </a:t>
            </a:r>
            <a:r>
              <a:rPr lang="en-GB" sz="1200" dirty="0" err="1">
                <a:latin typeface="K26AlphaABC" panose="02000500000000000000" pitchFamily="2" charset="0"/>
                <a:ea typeface="KB3PurplePetals" panose="02000603000000000000" pitchFamily="2" charset="0"/>
              </a:rPr>
              <a:t>Winny</a:t>
            </a:r>
            <a:r>
              <a:rPr lang="en-GB" sz="1200" dirty="0">
                <a:latin typeface="K26AlphaABC" panose="02000500000000000000" pitchFamily="2" charset="0"/>
                <a:ea typeface="KB3PurplePetals" panose="02000603000000000000" pitchFamily="2" charset="0"/>
              </a:rPr>
              <a:t> H. </a:t>
            </a:r>
            <a:r>
              <a:rPr lang="en-GB" sz="1200" dirty="0" err="1">
                <a:latin typeface="K26AlphaABC" panose="02000500000000000000" pitchFamily="2" charset="0"/>
                <a:ea typeface="KB3PurplePetals" panose="02000603000000000000" pitchFamily="2" charset="0"/>
              </a:rPr>
              <a:t>Zoothroat</a:t>
            </a:r>
            <a:r>
              <a:rPr lang="en-GB" sz="1200" dirty="0">
                <a:latin typeface="K26AlphaABC" panose="02000500000000000000" pitchFamily="2" charset="0"/>
                <a:ea typeface="KB3PurplePetals" panose="02000603000000000000" pitchFamily="2" charset="0"/>
              </a:rPr>
              <a:t>? </a:t>
            </a:r>
          </a:p>
          <a:p>
            <a:pPr marL="228600" indent="-228600">
              <a:buAutoNum type="arabicPeriod"/>
            </a:pPr>
            <a:r>
              <a:rPr lang="en-GB" sz="1200" dirty="0">
                <a:latin typeface="K26AlphaABC" panose="02000500000000000000" pitchFamily="2" charset="0"/>
                <a:ea typeface="KB3PurplePetals" panose="02000603000000000000" pitchFamily="2" charset="0"/>
              </a:rPr>
              <a:t>Why does David run away from Gregor?  </a:t>
            </a:r>
          </a:p>
          <a:p>
            <a:pPr marL="228600" indent="-228600">
              <a:buAutoNum type="arabicPeriod"/>
            </a:pPr>
            <a:endParaRPr lang="en-GB" sz="1200" dirty="0">
              <a:latin typeface="K26AlphaABC" panose="02000500000000000000" pitchFamily="2" charset="0"/>
              <a:ea typeface="KB3PurplePetals" panose="02000603000000000000" pitchFamily="2" charset="0"/>
            </a:endParaRPr>
          </a:p>
          <a:p>
            <a:pPr marL="228600" indent="-228600">
              <a:buAutoNum type="arabicPeriod"/>
            </a:pPr>
            <a:endParaRPr lang="en-GB" sz="1200" dirty="0">
              <a:latin typeface="K26AlphaABC" panose="02000500000000000000" pitchFamily="2" charset="0"/>
              <a:ea typeface="KB3PurplePetals" panose="02000603000000000000" pitchFamily="2" charset="0"/>
            </a:endParaRPr>
          </a:p>
        </p:txBody>
      </p:sp>
      <p:sp>
        <p:nvSpPr>
          <p:cNvPr id="6" name="TextBox 5"/>
          <p:cNvSpPr txBox="1"/>
          <p:nvPr/>
        </p:nvSpPr>
        <p:spPr>
          <a:xfrm>
            <a:off x="7010684" y="5119391"/>
            <a:ext cx="3248354" cy="1938992"/>
          </a:xfrm>
          <a:prstGeom prst="rect">
            <a:avLst/>
          </a:prstGeom>
          <a:noFill/>
        </p:spPr>
        <p:txBody>
          <a:bodyPr wrap="square" rtlCol="0">
            <a:spAutoFit/>
          </a:bodyPr>
          <a:lstStyle/>
          <a:p>
            <a:r>
              <a:rPr lang="en-GB" sz="1000" dirty="0">
                <a:latin typeface="K26AlphaABC" panose="02000500000000000000" pitchFamily="2" charset="0"/>
                <a:ea typeface="KB3PurplePetals" panose="02000603000000000000" pitchFamily="2" charset="0"/>
              </a:rPr>
              <a:t>Think about what you have learned about David. Use what you know about him to make predictions. For each question, give a reason WHY you have made that prediction.</a:t>
            </a:r>
          </a:p>
          <a:p>
            <a:endParaRPr lang="en-GB" sz="1000" dirty="0">
              <a:latin typeface="K26AlphaABC" panose="02000500000000000000" pitchFamily="2" charset="0"/>
              <a:ea typeface="KB3PurplePetals" panose="02000603000000000000" pitchFamily="2" charset="0"/>
            </a:endParaRPr>
          </a:p>
          <a:p>
            <a:pPr marL="228600" indent="-228600">
              <a:buAutoNum type="arabicPeriod"/>
            </a:pPr>
            <a:r>
              <a:rPr lang="en-GB" sz="1000" dirty="0">
                <a:latin typeface="K26AlphaABC" panose="02000500000000000000" pitchFamily="2" charset="0"/>
                <a:ea typeface="KB3PurplePetals" panose="02000603000000000000" pitchFamily="2" charset="0"/>
              </a:rPr>
              <a:t>What kind of powers do you think David might have? List 2 ideas. Why those 2 powers? </a:t>
            </a:r>
          </a:p>
          <a:p>
            <a:pPr marL="228600" indent="-228600">
              <a:buAutoNum type="arabicPeriod"/>
            </a:pPr>
            <a:r>
              <a:rPr lang="en-GB" sz="1000" dirty="0">
                <a:latin typeface="K26AlphaABC" panose="02000500000000000000" pitchFamily="2" charset="0"/>
                <a:ea typeface="KB3PurplePetals" panose="02000603000000000000" pitchFamily="2" charset="0"/>
              </a:rPr>
              <a:t>What kind of witch do you think David will be? Why? </a:t>
            </a:r>
          </a:p>
          <a:p>
            <a:pPr marL="228600" indent="-228600">
              <a:buAutoNum type="arabicPeriod"/>
            </a:pPr>
            <a:r>
              <a:rPr lang="en-GB" sz="1000" dirty="0">
                <a:latin typeface="K26AlphaABC" panose="02000500000000000000" pitchFamily="2" charset="0"/>
                <a:ea typeface="KB3PurplePetals" panose="02000603000000000000" pitchFamily="2" charset="0"/>
              </a:rPr>
              <a:t>What do you think it means that David’s spells are ‘on the strong side’ (p 154)? Why do you think this? </a:t>
            </a:r>
          </a:p>
        </p:txBody>
      </p:sp>
      <p:sp>
        <p:nvSpPr>
          <p:cNvPr id="8" name="TextBox 7"/>
          <p:cNvSpPr txBox="1"/>
          <p:nvPr/>
        </p:nvSpPr>
        <p:spPr>
          <a:xfrm>
            <a:off x="592246" y="2946575"/>
            <a:ext cx="3276718" cy="1938992"/>
          </a:xfrm>
          <a:prstGeom prst="rect">
            <a:avLst/>
          </a:prstGeom>
          <a:noFill/>
        </p:spPr>
        <p:txBody>
          <a:bodyPr wrap="square" rtlCol="0">
            <a:spAutoFit/>
          </a:bodyPr>
          <a:lstStyle/>
          <a:p>
            <a:pPr marL="228600" indent="-228600">
              <a:buAutoNum type="arabicPeriod"/>
            </a:pPr>
            <a:r>
              <a:rPr lang="en-GB" sz="1000" dirty="0">
                <a:latin typeface="K26AlphaABC" panose="02000500000000000000" pitchFamily="2" charset="0"/>
                <a:ea typeface="KB3PurplePetals" panose="02000603000000000000" pitchFamily="2" charset="0"/>
              </a:rPr>
              <a:t>Who does David see during the Ghost Train ride? </a:t>
            </a:r>
          </a:p>
          <a:p>
            <a:pPr marL="228600" indent="-228600">
              <a:buAutoNum type="arabicPeriod"/>
            </a:pPr>
            <a:r>
              <a:rPr lang="en-GB" sz="1000" dirty="0">
                <a:latin typeface="K26AlphaABC" panose="02000500000000000000" pitchFamily="2" charset="0"/>
                <a:ea typeface="KB3PurplePetals" panose="02000603000000000000" pitchFamily="2" charset="0"/>
              </a:rPr>
              <a:t>Where does the Ghost Train take David?</a:t>
            </a:r>
          </a:p>
          <a:p>
            <a:pPr marL="228600" indent="-228600">
              <a:buAutoNum type="arabicPeriod"/>
            </a:pPr>
            <a:r>
              <a:rPr lang="en-GB" sz="1000" dirty="0">
                <a:latin typeface="K26AlphaABC" panose="02000500000000000000" pitchFamily="2" charset="0"/>
                <a:ea typeface="KB3PurplePetals" panose="02000603000000000000" pitchFamily="2" charset="0"/>
              </a:rPr>
              <a:t>What does David do when he finds himself back at </a:t>
            </a:r>
            <a:r>
              <a:rPr lang="en-GB" sz="1000" dirty="0" err="1">
                <a:latin typeface="K26AlphaABC" panose="02000500000000000000" pitchFamily="2" charset="0"/>
                <a:ea typeface="KB3PurplePetals" panose="02000603000000000000" pitchFamily="2" charset="0"/>
              </a:rPr>
              <a:t>Groosham</a:t>
            </a:r>
            <a:r>
              <a:rPr lang="en-GB" sz="1000" dirty="0">
                <a:latin typeface="K26AlphaABC" panose="02000500000000000000" pitchFamily="2" charset="0"/>
                <a:ea typeface="KB3PurplePetals" panose="02000603000000000000" pitchFamily="2" charset="0"/>
              </a:rPr>
              <a:t> Grange? </a:t>
            </a:r>
          </a:p>
          <a:p>
            <a:pPr marL="228600" indent="-228600">
              <a:buAutoNum type="arabicPeriod"/>
            </a:pPr>
            <a:r>
              <a:rPr lang="en-GB" sz="1000" dirty="0">
                <a:latin typeface="K26AlphaABC" panose="02000500000000000000" pitchFamily="2" charset="0"/>
                <a:ea typeface="KB3PurplePetals" panose="02000603000000000000" pitchFamily="2" charset="0"/>
              </a:rPr>
              <a:t>Where do you think everyone has gone? </a:t>
            </a:r>
          </a:p>
          <a:p>
            <a:pPr marL="228600" indent="-228600">
              <a:buAutoNum type="arabicPeriod"/>
            </a:pPr>
            <a:r>
              <a:rPr lang="en-GB" sz="1000" dirty="0">
                <a:latin typeface="K26AlphaABC" panose="02000500000000000000" pitchFamily="2" charset="0"/>
                <a:ea typeface="KB3PurplePetals" panose="02000603000000000000" pitchFamily="2" charset="0"/>
              </a:rPr>
              <a:t>How did Jill act when she came to get David?</a:t>
            </a:r>
          </a:p>
          <a:p>
            <a:pPr marL="228600" indent="-228600">
              <a:buAutoNum type="arabicPeriod"/>
            </a:pPr>
            <a:r>
              <a:rPr lang="en-GB" sz="1000" dirty="0">
                <a:latin typeface="K26AlphaABC" panose="02000500000000000000" pitchFamily="2" charset="0"/>
                <a:ea typeface="KB3PurplePetals" panose="02000603000000000000" pitchFamily="2" charset="0"/>
              </a:rPr>
              <a:t>What does it mean for Jill and David that they are a seventh son and a seventh daughter?</a:t>
            </a:r>
          </a:p>
          <a:p>
            <a:pPr marL="228600" indent="-228600">
              <a:buAutoNum type="arabicPeriod"/>
            </a:pPr>
            <a:r>
              <a:rPr lang="en-GB" sz="1000" dirty="0">
                <a:latin typeface="K26AlphaABC" panose="02000500000000000000" pitchFamily="2" charset="0"/>
                <a:ea typeface="KB3PurplePetals" panose="02000603000000000000" pitchFamily="2" charset="0"/>
              </a:rPr>
              <a:t>What power does Jill urge David to use? </a:t>
            </a:r>
          </a:p>
          <a:p>
            <a:pPr marL="228600" indent="-228600">
              <a:buAutoNum type="arabicPeriod"/>
            </a:pPr>
            <a:r>
              <a:rPr lang="en-GB" sz="1000" dirty="0">
                <a:latin typeface="K26AlphaABC" panose="02000500000000000000" pitchFamily="2" charset="0"/>
                <a:ea typeface="KB3PurplePetals" panose="02000603000000000000" pitchFamily="2" charset="0"/>
              </a:rPr>
              <a:t>What happens when David uses this power? </a:t>
            </a:r>
          </a:p>
          <a:p>
            <a:pPr marL="228600" indent="-228600">
              <a:buAutoNum type="arabicPeriod"/>
            </a:pPr>
            <a:r>
              <a:rPr lang="en-GB" sz="1000" dirty="0">
                <a:latin typeface="K26AlphaABC" panose="02000500000000000000" pitchFamily="2" charset="0"/>
                <a:ea typeface="KB3PurplePetals" panose="02000603000000000000" pitchFamily="2" charset="0"/>
              </a:rPr>
              <a:t>What choice is David given in this chapter?</a:t>
            </a:r>
          </a:p>
        </p:txBody>
      </p:sp>
      <p:sp>
        <p:nvSpPr>
          <p:cNvPr id="11" name="TextBox 10"/>
          <p:cNvSpPr txBox="1"/>
          <p:nvPr/>
        </p:nvSpPr>
        <p:spPr>
          <a:xfrm>
            <a:off x="3775154" y="4973538"/>
            <a:ext cx="3310184" cy="2292935"/>
          </a:xfrm>
          <a:prstGeom prst="rect">
            <a:avLst/>
          </a:prstGeom>
          <a:noFill/>
        </p:spPr>
        <p:txBody>
          <a:bodyPr wrap="square" rtlCol="0">
            <a:spAutoFit/>
          </a:bodyPr>
          <a:lstStyle/>
          <a:p>
            <a:endParaRPr lang="en-GB" sz="1200" dirty="0">
              <a:latin typeface="K26AlphaABC" panose="02000500000000000000" pitchFamily="2" charset="0"/>
              <a:ea typeface="KB3PurplePetals" panose="02000603000000000000" pitchFamily="2" charset="0"/>
            </a:endParaRPr>
          </a:p>
          <a:p>
            <a:pPr marL="228600" indent="-228600">
              <a:buFont typeface="+mj-lt"/>
              <a:buAutoNum type="arabicPeriod"/>
            </a:pPr>
            <a:r>
              <a:rPr lang="en-GB" sz="1200" dirty="0">
                <a:latin typeface="K26AlphaABC" panose="02000500000000000000" pitchFamily="2" charset="0"/>
                <a:ea typeface="KB3PurplePetals" panose="02000603000000000000" pitchFamily="2" charset="0"/>
              </a:rPr>
              <a:t>Where are Mr. and Mrs. Eliot and what are they doing on David’s one day’s holiday? </a:t>
            </a:r>
          </a:p>
          <a:p>
            <a:pPr marL="228600" indent="-228600">
              <a:buFont typeface="+mj-lt"/>
              <a:buAutoNum type="arabicPeriod"/>
            </a:pPr>
            <a:r>
              <a:rPr lang="en-GB" sz="1200" dirty="0">
                <a:latin typeface="K26AlphaABC" panose="02000500000000000000" pitchFamily="2" charset="0"/>
                <a:ea typeface="KB3PurplePetals" panose="02000603000000000000" pitchFamily="2" charset="0"/>
              </a:rPr>
              <a:t>What odd thing does Mr. Eliot do to Mrs. Eliot?</a:t>
            </a:r>
          </a:p>
          <a:p>
            <a:pPr marL="228600" indent="-228600">
              <a:buFont typeface="+mj-lt"/>
              <a:buAutoNum type="arabicPeriod"/>
            </a:pPr>
            <a:r>
              <a:rPr lang="en-GB" sz="1200" dirty="0">
                <a:latin typeface="K26AlphaABC" panose="02000500000000000000" pitchFamily="2" charset="0"/>
                <a:ea typeface="KB3PurplePetals" panose="02000603000000000000" pitchFamily="2" charset="0"/>
              </a:rPr>
              <a:t>What odd thing does Mr. Eliot do to the cat? </a:t>
            </a:r>
          </a:p>
          <a:p>
            <a:pPr marL="228600" indent="-228600">
              <a:buFont typeface="+mj-lt"/>
              <a:buAutoNum type="arabicPeriod"/>
            </a:pPr>
            <a:r>
              <a:rPr lang="en-GB" sz="1200" dirty="0">
                <a:latin typeface="K26AlphaABC" panose="02000500000000000000" pitchFamily="2" charset="0"/>
                <a:ea typeface="KB3PurplePetals" panose="02000603000000000000" pitchFamily="2" charset="0"/>
              </a:rPr>
              <a:t>List 3 ways David has changed.</a:t>
            </a:r>
          </a:p>
          <a:p>
            <a:pPr marL="228600" indent="-228600">
              <a:buFont typeface="+mj-lt"/>
              <a:buAutoNum type="arabicPeriod"/>
            </a:pPr>
            <a:r>
              <a:rPr lang="en-GB" sz="1200" dirty="0">
                <a:latin typeface="K26AlphaABC" panose="02000500000000000000" pitchFamily="2" charset="0"/>
                <a:ea typeface="KB3PurplePetals" panose="02000603000000000000" pitchFamily="2" charset="0"/>
              </a:rPr>
              <a:t>What does David do to his parents?</a:t>
            </a:r>
          </a:p>
          <a:p>
            <a:pPr marL="228600" indent="-228600">
              <a:buFont typeface="+mj-lt"/>
              <a:buAutoNum type="arabicPeriod"/>
            </a:pPr>
            <a:r>
              <a:rPr lang="en-GB" sz="1200" dirty="0">
                <a:latin typeface="K26AlphaABC" panose="02000500000000000000" pitchFamily="2" charset="0"/>
                <a:ea typeface="KB3PurplePetals" panose="02000603000000000000" pitchFamily="2" charset="0"/>
              </a:rPr>
              <a:t>Why did he do this to them? </a:t>
            </a:r>
          </a:p>
          <a:p>
            <a:endParaRPr lang="en-GB" sz="1100" dirty="0">
              <a:latin typeface="K26AlphaABC" panose="02000500000000000000" pitchFamily="2" charset="0"/>
              <a:ea typeface="KB3PurplePetals" panose="02000603000000000000" pitchFamily="2" charset="0"/>
            </a:endParaRPr>
          </a:p>
        </p:txBody>
      </p:sp>
      <p:sp>
        <p:nvSpPr>
          <p:cNvPr id="12" name="TextBox 11"/>
          <p:cNvSpPr txBox="1"/>
          <p:nvPr/>
        </p:nvSpPr>
        <p:spPr>
          <a:xfrm>
            <a:off x="4085729" y="495622"/>
            <a:ext cx="2988392"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Ask Questions and Predict</a:t>
            </a:r>
          </a:p>
        </p:txBody>
      </p:sp>
      <p:sp>
        <p:nvSpPr>
          <p:cNvPr id="13" name="TextBox 12"/>
          <p:cNvSpPr txBox="1"/>
          <p:nvPr/>
        </p:nvSpPr>
        <p:spPr>
          <a:xfrm>
            <a:off x="7327374" y="4869330"/>
            <a:ext cx="2878192"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Character Prediction</a:t>
            </a:r>
          </a:p>
        </p:txBody>
      </p:sp>
      <p:sp>
        <p:nvSpPr>
          <p:cNvPr id="14" name="TextBox 13"/>
          <p:cNvSpPr txBox="1"/>
          <p:nvPr/>
        </p:nvSpPr>
        <p:spPr>
          <a:xfrm>
            <a:off x="4101081" y="4869330"/>
            <a:ext cx="2902568"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Answer This</a:t>
            </a:r>
          </a:p>
        </p:txBody>
      </p:sp>
      <p:sp>
        <p:nvSpPr>
          <p:cNvPr id="15" name="TextBox 14"/>
          <p:cNvSpPr txBox="1"/>
          <p:nvPr/>
        </p:nvSpPr>
        <p:spPr>
          <a:xfrm>
            <a:off x="921159" y="2700986"/>
            <a:ext cx="2947805"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Answer This</a:t>
            </a:r>
            <a:endParaRPr lang="en-GB" sz="1600" b="1" dirty="0">
              <a:latin typeface="K26AlphaABC" panose="02000500000000000000" pitchFamily="2" charset="0"/>
              <a:ea typeface="KB3PurplePetals" panose="02000603000000000000" pitchFamily="2" charset="0"/>
            </a:endParaRPr>
          </a:p>
        </p:txBody>
      </p:sp>
      <p:sp>
        <p:nvSpPr>
          <p:cNvPr id="17" name="TextBox 16"/>
          <p:cNvSpPr txBox="1"/>
          <p:nvPr/>
        </p:nvSpPr>
        <p:spPr>
          <a:xfrm>
            <a:off x="7010684" y="777382"/>
            <a:ext cx="3284460" cy="2092881"/>
          </a:xfrm>
          <a:prstGeom prst="rect">
            <a:avLst/>
          </a:prstGeom>
          <a:noFill/>
        </p:spPr>
        <p:txBody>
          <a:bodyPr wrap="square" rtlCol="0">
            <a:spAutoFit/>
          </a:bodyPr>
          <a:lstStyle/>
          <a:p>
            <a:r>
              <a:rPr lang="en-GB" sz="1000" dirty="0">
                <a:latin typeface="K26AlphaABC" panose="02000500000000000000" pitchFamily="2" charset="0"/>
                <a:ea typeface="KB3PurplePetals" panose="02000603000000000000" pitchFamily="2" charset="0"/>
              </a:rPr>
              <a:t>At the end of Chapter 13, David ends up at the old Fun Fair and goes on the Ghost train ride. </a:t>
            </a:r>
          </a:p>
          <a:p>
            <a:endParaRPr lang="en-GB" sz="1000" dirty="0">
              <a:latin typeface="K26AlphaABC" panose="02000500000000000000" pitchFamily="2" charset="0"/>
              <a:ea typeface="KB3PurplePetals" panose="02000603000000000000" pitchFamily="2" charset="0"/>
            </a:endParaRPr>
          </a:p>
          <a:p>
            <a:pPr marL="228600" indent="-228600">
              <a:buAutoNum type="arabicPeriod"/>
            </a:pPr>
            <a:r>
              <a:rPr lang="en-GB" sz="1000" dirty="0">
                <a:latin typeface="K26AlphaABC" panose="02000500000000000000" pitchFamily="2" charset="0"/>
                <a:ea typeface="KB3PurplePetals" panose="02000603000000000000" pitchFamily="2" charset="0"/>
              </a:rPr>
              <a:t>Visualise what David sees when he gets to the Ghost train ride. Draw a picture of what you have visualised and label 5 important things or people in your picture. </a:t>
            </a:r>
          </a:p>
          <a:p>
            <a:pPr marL="228600" indent="-228600">
              <a:buAutoNum type="arabicPeriod"/>
            </a:pPr>
            <a:r>
              <a:rPr lang="en-GB" sz="1000" dirty="0">
                <a:latin typeface="K26AlphaABC" panose="02000500000000000000" pitchFamily="2" charset="0"/>
                <a:ea typeface="KB3PurplePetals" panose="02000603000000000000" pitchFamily="2" charset="0"/>
              </a:rPr>
              <a:t>Then visualise what happens to David after he gets on the ride, but before his carriage starts to fall. Draw a picture of what you have visualised and label 4 important things or people. </a:t>
            </a:r>
          </a:p>
          <a:p>
            <a:endParaRPr lang="en-GB" sz="1000" dirty="0">
              <a:latin typeface="K26AlphaABC" panose="02000500000000000000" pitchFamily="2" charset="0"/>
              <a:ea typeface="KB3PurplePetals" panose="02000603000000000000" pitchFamily="2" charset="0"/>
            </a:endParaRPr>
          </a:p>
        </p:txBody>
      </p:sp>
      <p:sp>
        <p:nvSpPr>
          <p:cNvPr id="18" name="TextBox 17"/>
          <p:cNvSpPr txBox="1"/>
          <p:nvPr/>
        </p:nvSpPr>
        <p:spPr>
          <a:xfrm>
            <a:off x="868449" y="502633"/>
            <a:ext cx="3070270"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Predict the Sequel</a:t>
            </a:r>
          </a:p>
        </p:txBody>
      </p:sp>
      <p:sp>
        <p:nvSpPr>
          <p:cNvPr id="19" name="TextBox 18"/>
          <p:cNvSpPr txBox="1"/>
          <p:nvPr/>
        </p:nvSpPr>
        <p:spPr>
          <a:xfrm>
            <a:off x="600600" y="777382"/>
            <a:ext cx="3274682" cy="1938992"/>
          </a:xfrm>
          <a:prstGeom prst="rect">
            <a:avLst/>
          </a:prstGeom>
          <a:noFill/>
        </p:spPr>
        <p:txBody>
          <a:bodyPr wrap="square" rtlCol="0">
            <a:spAutoFit/>
          </a:bodyPr>
          <a:lstStyle/>
          <a:p>
            <a:r>
              <a:rPr lang="en-GB" sz="1200" dirty="0">
                <a:latin typeface="K26AlphaABC" panose="02000500000000000000" pitchFamily="2" charset="0"/>
                <a:ea typeface="KB3PurplePetals" panose="02000603000000000000" pitchFamily="2" charset="0"/>
              </a:rPr>
              <a:t>There is a sequel to this book, called ‘Return to </a:t>
            </a:r>
            <a:r>
              <a:rPr lang="en-GB" sz="1200" dirty="0" err="1">
                <a:latin typeface="K26AlphaABC" panose="02000500000000000000" pitchFamily="2" charset="0"/>
                <a:ea typeface="KB3PurplePetals" panose="02000603000000000000" pitchFamily="2" charset="0"/>
              </a:rPr>
              <a:t>Groosham</a:t>
            </a:r>
            <a:r>
              <a:rPr lang="en-GB" sz="1200" dirty="0">
                <a:latin typeface="K26AlphaABC" panose="02000500000000000000" pitchFamily="2" charset="0"/>
                <a:ea typeface="KB3PurplePetals" panose="02000603000000000000" pitchFamily="2" charset="0"/>
              </a:rPr>
              <a:t> Grange’. Now that you have read all of </a:t>
            </a:r>
            <a:r>
              <a:rPr lang="en-GB" sz="1200" dirty="0" err="1">
                <a:latin typeface="K26AlphaABC" panose="02000500000000000000" pitchFamily="2" charset="0"/>
                <a:ea typeface="KB3PurplePetals" panose="02000603000000000000" pitchFamily="2" charset="0"/>
              </a:rPr>
              <a:t>Groosham</a:t>
            </a:r>
            <a:r>
              <a:rPr lang="en-GB" sz="1200" dirty="0">
                <a:latin typeface="K26AlphaABC" panose="02000500000000000000" pitchFamily="2" charset="0"/>
                <a:ea typeface="KB3PurplePetals" panose="02000603000000000000" pitchFamily="2" charset="0"/>
              </a:rPr>
              <a:t> Grange’, predict: </a:t>
            </a:r>
          </a:p>
          <a:p>
            <a:endParaRPr lang="en-GB" sz="1200" dirty="0">
              <a:latin typeface="K26AlphaABC" panose="02000500000000000000" pitchFamily="2" charset="0"/>
              <a:ea typeface="KB3PurplePetals" panose="02000603000000000000" pitchFamily="2" charset="0"/>
            </a:endParaRPr>
          </a:p>
          <a:p>
            <a:pPr marL="228600" indent="-228600">
              <a:buAutoNum type="arabicPeriod"/>
            </a:pPr>
            <a:r>
              <a:rPr lang="en-GB" sz="1200" dirty="0">
                <a:latin typeface="K26AlphaABC" panose="02000500000000000000" pitchFamily="2" charset="0"/>
                <a:ea typeface="KB3PurplePetals" panose="02000603000000000000" pitchFamily="2" charset="0"/>
              </a:rPr>
              <a:t>Predict: what do you think will happen in the next </a:t>
            </a:r>
            <a:r>
              <a:rPr lang="en-GB" sz="1200" dirty="0" err="1">
                <a:latin typeface="K26AlphaABC" panose="02000500000000000000" pitchFamily="2" charset="0"/>
                <a:ea typeface="KB3PurplePetals" panose="02000603000000000000" pitchFamily="2" charset="0"/>
              </a:rPr>
              <a:t>Groosham</a:t>
            </a:r>
            <a:r>
              <a:rPr lang="en-GB" sz="1200" dirty="0">
                <a:latin typeface="K26AlphaABC" panose="02000500000000000000" pitchFamily="2" charset="0"/>
                <a:ea typeface="KB3PurplePetals" panose="02000603000000000000" pitchFamily="2" charset="0"/>
              </a:rPr>
              <a:t> Grange book? Write down 3 different ideas. </a:t>
            </a:r>
          </a:p>
          <a:p>
            <a:pPr marL="228600" indent="-228600">
              <a:buAutoNum type="arabicPeriod"/>
            </a:pPr>
            <a:r>
              <a:rPr lang="en-GB" sz="1200" dirty="0">
                <a:latin typeface="K26AlphaABC" panose="02000500000000000000" pitchFamily="2" charset="0"/>
                <a:ea typeface="KB3PurplePetals" panose="02000603000000000000" pitchFamily="2" charset="0"/>
              </a:rPr>
              <a:t>Predict: who do you think might be trying to get the ‘Unholy Grail’? </a:t>
            </a:r>
          </a:p>
        </p:txBody>
      </p:sp>
      <p:sp>
        <p:nvSpPr>
          <p:cNvPr id="20" name="TextBox 19"/>
          <p:cNvSpPr txBox="1"/>
          <p:nvPr/>
        </p:nvSpPr>
        <p:spPr>
          <a:xfrm>
            <a:off x="7357059" y="2697991"/>
            <a:ext cx="2914169"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Expanding our Vocabulary</a:t>
            </a:r>
          </a:p>
        </p:txBody>
      </p:sp>
      <p:sp>
        <p:nvSpPr>
          <p:cNvPr id="24" name="TextBox 23"/>
          <p:cNvSpPr txBox="1"/>
          <p:nvPr/>
        </p:nvSpPr>
        <p:spPr>
          <a:xfrm>
            <a:off x="572192" y="5095318"/>
            <a:ext cx="3228074" cy="2108269"/>
          </a:xfrm>
          <a:prstGeom prst="rect">
            <a:avLst/>
          </a:prstGeom>
          <a:noFill/>
        </p:spPr>
        <p:txBody>
          <a:bodyPr wrap="square" rtlCol="0">
            <a:spAutoFit/>
          </a:bodyPr>
          <a:lstStyle/>
          <a:p>
            <a:r>
              <a:rPr lang="en-GB" sz="1100" dirty="0">
                <a:latin typeface="K26AlphaABC" panose="02000500000000000000" pitchFamily="2" charset="0"/>
                <a:ea typeface="KB3PurplePetals" panose="02000603000000000000" pitchFamily="2" charset="0"/>
              </a:rPr>
              <a:t>David and Jill go through the mirror and get to the cavern from David’s dream. </a:t>
            </a:r>
          </a:p>
          <a:p>
            <a:endParaRPr lang="en-GB" sz="1100" dirty="0">
              <a:latin typeface="K26AlphaABC" panose="02000500000000000000" pitchFamily="2" charset="0"/>
              <a:ea typeface="KB3PurplePetals" panose="02000603000000000000" pitchFamily="2" charset="0"/>
            </a:endParaRPr>
          </a:p>
          <a:p>
            <a:pPr marL="228600" indent="-228600">
              <a:buAutoNum type="arabicPeriod"/>
            </a:pPr>
            <a:r>
              <a:rPr lang="en-GB" sz="1100" dirty="0">
                <a:latin typeface="K26AlphaABC" panose="02000500000000000000" pitchFamily="2" charset="0"/>
                <a:ea typeface="KB3PurplePetals" panose="02000603000000000000" pitchFamily="2" charset="0"/>
              </a:rPr>
              <a:t>Visualise the scene when Jill and David get to the cavern. </a:t>
            </a:r>
          </a:p>
          <a:p>
            <a:pPr marL="228600" indent="-228600">
              <a:buAutoNum type="arabicPeriod"/>
            </a:pPr>
            <a:r>
              <a:rPr lang="en-GB" sz="1100" dirty="0">
                <a:latin typeface="K26AlphaABC" panose="02000500000000000000" pitchFamily="2" charset="0"/>
                <a:ea typeface="KB3PurplePetals" panose="02000603000000000000" pitchFamily="2" charset="0"/>
              </a:rPr>
              <a:t>Draw a detailed picture of what you have visualised. Label the main characters in your picture and any important objects.</a:t>
            </a:r>
          </a:p>
          <a:p>
            <a:pPr marL="228600" indent="-228600">
              <a:buAutoNum type="arabicPeriod"/>
            </a:pPr>
            <a:r>
              <a:rPr lang="en-GB" sz="1100" dirty="0">
                <a:latin typeface="K26AlphaABC" panose="02000500000000000000" pitchFamily="2" charset="0"/>
                <a:ea typeface="KB3PurplePetals" panose="02000603000000000000" pitchFamily="2" charset="0"/>
              </a:rPr>
              <a:t>Write a paragraph, summarising what happens to David after he gets to the cavern with Jill. </a:t>
            </a:r>
          </a:p>
          <a:p>
            <a:endParaRPr lang="en-GB" sz="1000" dirty="0">
              <a:latin typeface="K26AlphaABC" panose="02000500000000000000" pitchFamily="2" charset="0"/>
              <a:ea typeface="KB3PurplePetals" panose="02000603000000000000" pitchFamily="2" charset="0"/>
            </a:endParaRPr>
          </a:p>
        </p:txBody>
      </p:sp>
      <p:sp>
        <p:nvSpPr>
          <p:cNvPr id="25" name="TextBox 24"/>
          <p:cNvSpPr txBox="1"/>
          <p:nvPr/>
        </p:nvSpPr>
        <p:spPr>
          <a:xfrm>
            <a:off x="664204" y="485791"/>
            <a:ext cx="250455" cy="369332"/>
          </a:xfrm>
          <a:prstGeom prst="rect">
            <a:avLst/>
          </a:prstGeom>
          <a:noFill/>
        </p:spPr>
        <p:txBody>
          <a:bodyPr wrap="square" rtlCol="0">
            <a:spAutoFit/>
          </a:bodyPr>
          <a:lstStyle/>
          <a:p>
            <a:r>
              <a:rPr lang="en-GB" dirty="0">
                <a:latin typeface="K26AlphaABC" panose="02000500000000000000" pitchFamily="2" charset="0"/>
              </a:rPr>
              <a:t>1</a:t>
            </a:r>
          </a:p>
        </p:txBody>
      </p:sp>
      <p:sp>
        <p:nvSpPr>
          <p:cNvPr id="26" name="TextBox 25"/>
          <p:cNvSpPr txBox="1"/>
          <p:nvPr/>
        </p:nvSpPr>
        <p:spPr>
          <a:xfrm>
            <a:off x="3847392" y="467383"/>
            <a:ext cx="250455" cy="369332"/>
          </a:xfrm>
          <a:prstGeom prst="rect">
            <a:avLst/>
          </a:prstGeom>
          <a:noFill/>
        </p:spPr>
        <p:txBody>
          <a:bodyPr wrap="square" rtlCol="0">
            <a:spAutoFit/>
          </a:bodyPr>
          <a:lstStyle/>
          <a:p>
            <a:r>
              <a:rPr lang="en-GB" dirty="0">
                <a:latin typeface="K26AlphaABC" panose="02000500000000000000" pitchFamily="2" charset="0"/>
              </a:rPr>
              <a:t>2</a:t>
            </a:r>
          </a:p>
        </p:txBody>
      </p:sp>
      <p:sp>
        <p:nvSpPr>
          <p:cNvPr id="27" name="TextBox 26"/>
          <p:cNvSpPr txBox="1"/>
          <p:nvPr/>
        </p:nvSpPr>
        <p:spPr>
          <a:xfrm>
            <a:off x="7085338" y="467383"/>
            <a:ext cx="250455" cy="369332"/>
          </a:xfrm>
          <a:prstGeom prst="rect">
            <a:avLst/>
          </a:prstGeom>
          <a:noFill/>
        </p:spPr>
        <p:txBody>
          <a:bodyPr wrap="square" rtlCol="0">
            <a:spAutoFit/>
          </a:bodyPr>
          <a:lstStyle/>
          <a:p>
            <a:r>
              <a:rPr lang="en-GB" dirty="0">
                <a:latin typeface="K26AlphaABC" panose="02000500000000000000" pitchFamily="2" charset="0"/>
              </a:rPr>
              <a:t>3</a:t>
            </a:r>
          </a:p>
        </p:txBody>
      </p:sp>
      <p:sp>
        <p:nvSpPr>
          <p:cNvPr id="28" name="TextBox 27"/>
          <p:cNvSpPr txBox="1"/>
          <p:nvPr/>
        </p:nvSpPr>
        <p:spPr>
          <a:xfrm>
            <a:off x="659228" y="2682610"/>
            <a:ext cx="250455" cy="369332"/>
          </a:xfrm>
          <a:prstGeom prst="rect">
            <a:avLst/>
          </a:prstGeom>
          <a:noFill/>
        </p:spPr>
        <p:txBody>
          <a:bodyPr wrap="square" rtlCol="0">
            <a:spAutoFit/>
          </a:bodyPr>
          <a:lstStyle/>
          <a:p>
            <a:r>
              <a:rPr lang="en-GB" dirty="0">
                <a:latin typeface="K26AlphaABC" panose="02000500000000000000" pitchFamily="2" charset="0"/>
              </a:rPr>
              <a:t>4</a:t>
            </a:r>
          </a:p>
        </p:txBody>
      </p:sp>
      <p:sp>
        <p:nvSpPr>
          <p:cNvPr id="29" name="TextBox 28"/>
          <p:cNvSpPr txBox="1"/>
          <p:nvPr/>
        </p:nvSpPr>
        <p:spPr>
          <a:xfrm>
            <a:off x="3838816" y="2709962"/>
            <a:ext cx="250455" cy="369332"/>
          </a:xfrm>
          <a:prstGeom prst="rect">
            <a:avLst/>
          </a:prstGeom>
          <a:noFill/>
        </p:spPr>
        <p:txBody>
          <a:bodyPr wrap="square" rtlCol="0">
            <a:spAutoFit/>
          </a:bodyPr>
          <a:lstStyle/>
          <a:p>
            <a:r>
              <a:rPr lang="en-GB" dirty="0">
                <a:latin typeface="K26AlphaABC" panose="02000500000000000000" pitchFamily="2" charset="0"/>
              </a:rPr>
              <a:t>5</a:t>
            </a:r>
          </a:p>
        </p:txBody>
      </p:sp>
      <p:sp>
        <p:nvSpPr>
          <p:cNvPr id="30" name="TextBox 29"/>
          <p:cNvSpPr txBox="1"/>
          <p:nvPr/>
        </p:nvSpPr>
        <p:spPr>
          <a:xfrm>
            <a:off x="7085338" y="2681014"/>
            <a:ext cx="250455" cy="369332"/>
          </a:xfrm>
          <a:prstGeom prst="rect">
            <a:avLst/>
          </a:prstGeom>
          <a:noFill/>
        </p:spPr>
        <p:txBody>
          <a:bodyPr wrap="square" rtlCol="0">
            <a:spAutoFit/>
          </a:bodyPr>
          <a:lstStyle/>
          <a:p>
            <a:r>
              <a:rPr lang="en-GB" dirty="0">
                <a:latin typeface="K26AlphaABC" panose="02000500000000000000" pitchFamily="2" charset="0"/>
              </a:rPr>
              <a:t>6</a:t>
            </a:r>
          </a:p>
        </p:txBody>
      </p:sp>
      <p:sp>
        <p:nvSpPr>
          <p:cNvPr id="31" name="TextBox 30"/>
          <p:cNvSpPr txBox="1"/>
          <p:nvPr/>
        </p:nvSpPr>
        <p:spPr>
          <a:xfrm>
            <a:off x="640003" y="4852093"/>
            <a:ext cx="250455" cy="369332"/>
          </a:xfrm>
          <a:prstGeom prst="rect">
            <a:avLst/>
          </a:prstGeom>
          <a:noFill/>
        </p:spPr>
        <p:txBody>
          <a:bodyPr wrap="square" rtlCol="0">
            <a:spAutoFit/>
          </a:bodyPr>
          <a:lstStyle/>
          <a:p>
            <a:r>
              <a:rPr lang="en-GB" dirty="0">
                <a:latin typeface="K26AlphaABC" panose="02000500000000000000" pitchFamily="2" charset="0"/>
              </a:rPr>
              <a:t>7</a:t>
            </a:r>
          </a:p>
        </p:txBody>
      </p:sp>
      <p:sp>
        <p:nvSpPr>
          <p:cNvPr id="32" name="TextBox 31"/>
          <p:cNvSpPr txBox="1"/>
          <p:nvPr/>
        </p:nvSpPr>
        <p:spPr>
          <a:xfrm>
            <a:off x="3838815" y="4852093"/>
            <a:ext cx="250455" cy="369332"/>
          </a:xfrm>
          <a:prstGeom prst="rect">
            <a:avLst/>
          </a:prstGeom>
          <a:noFill/>
        </p:spPr>
        <p:txBody>
          <a:bodyPr wrap="square" rtlCol="0">
            <a:spAutoFit/>
          </a:bodyPr>
          <a:lstStyle/>
          <a:p>
            <a:r>
              <a:rPr lang="en-GB" dirty="0">
                <a:latin typeface="K26AlphaABC" panose="02000500000000000000" pitchFamily="2" charset="0"/>
              </a:rPr>
              <a:t>8</a:t>
            </a:r>
          </a:p>
        </p:txBody>
      </p:sp>
      <p:sp>
        <p:nvSpPr>
          <p:cNvPr id="33" name="TextBox 32"/>
          <p:cNvSpPr txBox="1"/>
          <p:nvPr/>
        </p:nvSpPr>
        <p:spPr>
          <a:xfrm>
            <a:off x="7085338" y="4871989"/>
            <a:ext cx="250455" cy="369332"/>
          </a:xfrm>
          <a:prstGeom prst="rect">
            <a:avLst/>
          </a:prstGeom>
          <a:noFill/>
        </p:spPr>
        <p:txBody>
          <a:bodyPr wrap="square" rtlCol="0">
            <a:spAutoFit/>
          </a:bodyPr>
          <a:lstStyle/>
          <a:p>
            <a:r>
              <a:rPr lang="en-GB" dirty="0">
                <a:latin typeface="K26AlphaABC" panose="02000500000000000000" pitchFamily="2" charset="0"/>
              </a:rPr>
              <a:t>9</a:t>
            </a:r>
          </a:p>
        </p:txBody>
      </p:sp>
      <p:sp>
        <p:nvSpPr>
          <p:cNvPr id="35" name="TextBox 34"/>
          <p:cNvSpPr txBox="1"/>
          <p:nvPr/>
        </p:nvSpPr>
        <p:spPr>
          <a:xfrm>
            <a:off x="7365427" y="491520"/>
            <a:ext cx="3059307"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Visualising the Story</a:t>
            </a:r>
          </a:p>
        </p:txBody>
      </p:sp>
      <p:sp>
        <p:nvSpPr>
          <p:cNvPr id="34" name="TextBox 33"/>
          <p:cNvSpPr txBox="1"/>
          <p:nvPr/>
        </p:nvSpPr>
        <p:spPr>
          <a:xfrm>
            <a:off x="7033600" y="2961931"/>
            <a:ext cx="3180795" cy="1938992"/>
          </a:xfrm>
          <a:prstGeom prst="rect">
            <a:avLst/>
          </a:prstGeom>
          <a:noFill/>
        </p:spPr>
        <p:txBody>
          <a:bodyPr wrap="square" rtlCol="0">
            <a:spAutoFit/>
          </a:bodyPr>
          <a:lstStyle/>
          <a:p>
            <a:r>
              <a:rPr lang="en-GB" sz="1000" dirty="0">
                <a:latin typeface="K26AlphaABC" panose="02000500000000000000" pitchFamily="2" charset="0"/>
                <a:ea typeface="KB3PurplePetals" panose="02000603000000000000" pitchFamily="2" charset="0"/>
              </a:rPr>
              <a:t>Using your ‘Expanding our Vocabulary’ sheet:</a:t>
            </a:r>
          </a:p>
          <a:p>
            <a:endParaRPr lang="en-GB" sz="1000" dirty="0">
              <a:latin typeface="K26AlphaABC" panose="02000500000000000000" pitchFamily="2" charset="0"/>
              <a:ea typeface="KB3PurplePetals" panose="02000603000000000000" pitchFamily="2" charset="0"/>
            </a:endParaRPr>
          </a:p>
          <a:p>
            <a:pPr marL="228600" indent="-228600">
              <a:buAutoNum type="arabicPeriod"/>
            </a:pPr>
            <a:r>
              <a:rPr lang="en-GB" sz="1000" dirty="0">
                <a:latin typeface="K26AlphaABC" panose="02000500000000000000" pitchFamily="2" charset="0"/>
                <a:ea typeface="KB3PurplePetals" panose="02000603000000000000" pitchFamily="2" charset="0"/>
              </a:rPr>
              <a:t>Complete the table on your Vocabulary sheet. Try to decide </a:t>
            </a:r>
            <a:r>
              <a:rPr lang="en-GB" sz="1000" b="1" dirty="0">
                <a:latin typeface="K26AlphaABC" panose="02000500000000000000" pitchFamily="2" charset="0"/>
                <a:ea typeface="KB3PurplePetals" panose="02000603000000000000" pitchFamily="2" charset="0"/>
              </a:rPr>
              <a:t>what your word means </a:t>
            </a:r>
            <a:r>
              <a:rPr lang="en-GB" sz="1000" dirty="0">
                <a:latin typeface="K26AlphaABC" panose="02000500000000000000" pitchFamily="2" charset="0"/>
                <a:ea typeface="KB3PurplePetals" panose="02000603000000000000" pitchFamily="2" charset="0"/>
              </a:rPr>
              <a:t>and </a:t>
            </a:r>
            <a:r>
              <a:rPr lang="en-GB" sz="1000" b="1" dirty="0">
                <a:latin typeface="K26AlphaABC" panose="02000500000000000000" pitchFamily="2" charset="0"/>
                <a:ea typeface="KB3PurplePetals" panose="02000603000000000000" pitchFamily="2" charset="0"/>
              </a:rPr>
              <a:t>what part of speech it is</a:t>
            </a:r>
            <a:r>
              <a:rPr lang="en-GB" sz="1000" dirty="0">
                <a:latin typeface="K26AlphaABC" panose="02000500000000000000" pitchFamily="2" charset="0"/>
                <a:ea typeface="KB3PurplePetals" panose="02000603000000000000" pitchFamily="2" charset="0"/>
              </a:rPr>
              <a:t> by reading it in your book. Then use the dictionary to look up the meaning.</a:t>
            </a:r>
          </a:p>
          <a:p>
            <a:pPr marL="228600" indent="-228600">
              <a:buAutoNum type="arabicPeriod"/>
            </a:pPr>
            <a:r>
              <a:rPr lang="en-GB" sz="1000" dirty="0">
                <a:latin typeface="K26AlphaABC" panose="02000500000000000000" pitchFamily="2" charset="0"/>
                <a:ea typeface="KB3PurplePetals" panose="02000603000000000000" pitchFamily="2" charset="0"/>
              </a:rPr>
              <a:t>Write an interesting sentence that shows you understand and know how to use each word. Think about what part of speech your words are and how your words are used in the book to help you.</a:t>
            </a:r>
          </a:p>
        </p:txBody>
      </p:sp>
      <p:sp>
        <p:nvSpPr>
          <p:cNvPr id="36" name="TextBox 35"/>
          <p:cNvSpPr txBox="1"/>
          <p:nvPr/>
        </p:nvSpPr>
        <p:spPr>
          <a:xfrm>
            <a:off x="868449" y="4861673"/>
            <a:ext cx="2947805"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Visualise the Story</a:t>
            </a:r>
            <a:endParaRPr lang="en-GB" sz="1600" b="1" dirty="0">
              <a:latin typeface="K26AlphaABC" panose="02000500000000000000" pitchFamily="2" charset="0"/>
              <a:ea typeface="KB3PurplePetals" panose="02000603000000000000" pitchFamily="2" charset="0"/>
            </a:endParaRPr>
          </a:p>
        </p:txBody>
      </p:sp>
      <p:sp>
        <p:nvSpPr>
          <p:cNvPr id="37" name="TextBox 36">
            <a:extLst>
              <a:ext uri="{FF2B5EF4-FFF2-40B4-BE49-F238E27FC236}">
                <a16:creationId xmlns:a16="http://schemas.microsoft.com/office/drawing/2014/main" id="{D558F73E-C855-4428-8DC3-C16A0B538613}"/>
              </a:ext>
            </a:extLst>
          </p:cNvPr>
          <p:cNvSpPr txBox="1"/>
          <p:nvPr/>
        </p:nvSpPr>
        <p:spPr>
          <a:xfrm>
            <a:off x="6861474" y="166171"/>
            <a:ext cx="3382357" cy="307777"/>
          </a:xfrm>
          <a:prstGeom prst="rect">
            <a:avLst/>
          </a:prstGeom>
          <a:noFill/>
        </p:spPr>
        <p:txBody>
          <a:bodyPr wrap="square" rtlCol="0">
            <a:spAutoFit/>
          </a:bodyPr>
          <a:lstStyle/>
          <a:p>
            <a:r>
              <a:rPr lang="en-GB" sz="1400" dirty="0">
                <a:solidFill>
                  <a:srgbClr val="FF0000"/>
                </a:solidFill>
                <a:latin typeface="K26AlphaABC" panose="02000500000000000000" pitchFamily="2" charset="0"/>
                <a:ea typeface="KB3PurplePetals" panose="02000603000000000000" pitchFamily="2" charset="0"/>
              </a:rPr>
              <a:t>Teacher Copy – Tasks with Answers</a:t>
            </a:r>
          </a:p>
        </p:txBody>
      </p:sp>
    </p:spTree>
    <p:extLst>
      <p:ext uri="{BB962C8B-B14F-4D97-AF65-F5344CB8AC3E}">
        <p14:creationId xmlns:p14="http://schemas.microsoft.com/office/powerpoint/2010/main" val="407482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53499" y="473948"/>
          <a:ext cx="10224000" cy="6948000"/>
        </p:xfrm>
        <a:graphic>
          <a:graphicData uri="http://schemas.openxmlformats.org/drawingml/2006/table">
            <a:tbl>
              <a:tblPr firstRow="1" bandRow="1">
                <a:tableStyleId>{5940675A-B579-460E-94D1-54222C63F5DA}</a:tableStyleId>
              </a:tblPr>
              <a:tblGrid>
                <a:gridCol w="3408000">
                  <a:extLst>
                    <a:ext uri="{9D8B030D-6E8A-4147-A177-3AD203B41FA5}">
                      <a16:colId xmlns:a16="http://schemas.microsoft.com/office/drawing/2014/main" val="20000"/>
                    </a:ext>
                  </a:extLst>
                </a:gridCol>
                <a:gridCol w="3408000">
                  <a:extLst>
                    <a:ext uri="{9D8B030D-6E8A-4147-A177-3AD203B41FA5}">
                      <a16:colId xmlns:a16="http://schemas.microsoft.com/office/drawing/2014/main" val="20001"/>
                    </a:ext>
                  </a:extLst>
                </a:gridCol>
                <a:gridCol w="3408000">
                  <a:extLst>
                    <a:ext uri="{9D8B030D-6E8A-4147-A177-3AD203B41FA5}">
                      <a16:colId xmlns:a16="http://schemas.microsoft.com/office/drawing/2014/main" val="20002"/>
                    </a:ext>
                  </a:extLst>
                </a:gridCol>
              </a:tblGrid>
              <a:tr h="2316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2316000">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1"/>
                  </a:ext>
                </a:extLst>
              </a:tr>
              <a:tr h="2316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2"/>
                  </a:ext>
                </a:extLst>
              </a:tr>
            </a:tbl>
          </a:graphicData>
        </a:graphic>
      </p:graphicFrame>
      <p:sp>
        <p:nvSpPr>
          <p:cNvPr id="15" name="TextBox 14"/>
          <p:cNvSpPr txBox="1"/>
          <p:nvPr/>
        </p:nvSpPr>
        <p:spPr>
          <a:xfrm>
            <a:off x="567914" y="2761451"/>
            <a:ext cx="3201156"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Answer This</a:t>
            </a:r>
          </a:p>
        </p:txBody>
      </p:sp>
      <p:sp>
        <p:nvSpPr>
          <p:cNvPr id="20" name="TextBox 19"/>
          <p:cNvSpPr txBox="1"/>
          <p:nvPr/>
        </p:nvSpPr>
        <p:spPr>
          <a:xfrm>
            <a:off x="7379007" y="2814706"/>
            <a:ext cx="2908536"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Expanding our Vocabulary</a:t>
            </a:r>
          </a:p>
        </p:txBody>
      </p:sp>
      <p:sp>
        <p:nvSpPr>
          <p:cNvPr id="25" name="TextBox 24"/>
          <p:cNvSpPr txBox="1"/>
          <p:nvPr/>
        </p:nvSpPr>
        <p:spPr>
          <a:xfrm>
            <a:off x="322784" y="463411"/>
            <a:ext cx="250455" cy="369332"/>
          </a:xfrm>
          <a:prstGeom prst="rect">
            <a:avLst/>
          </a:prstGeom>
          <a:noFill/>
        </p:spPr>
        <p:txBody>
          <a:bodyPr wrap="square" rtlCol="0">
            <a:spAutoFit/>
          </a:bodyPr>
          <a:lstStyle/>
          <a:p>
            <a:r>
              <a:rPr lang="en-GB" dirty="0">
                <a:latin typeface="K26AlphaABC" panose="02000500000000000000" pitchFamily="2" charset="0"/>
              </a:rPr>
              <a:t>1</a:t>
            </a:r>
          </a:p>
        </p:txBody>
      </p:sp>
      <p:sp>
        <p:nvSpPr>
          <p:cNvPr id="26" name="TextBox 25"/>
          <p:cNvSpPr txBox="1"/>
          <p:nvPr/>
        </p:nvSpPr>
        <p:spPr>
          <a:xfrm>
            <a:off x="3687820" y="464490"/>
            <a:ext cx="250455" cy="369332"/>
          </a:xfrm>
          <a:prstGeom prst="rect">
            <a:avLst/>
          </a:prstGeom>
          <a:noFill/>
        </p:spPr>
        <p:txBody>
          <a:bodyPr wrap="square" rtlCol="0">
            <a:spAutoFit/>
          </a:bodyPr>
          <a:lstStyle/>
          <a:p>
            <a:r>
              <a:rPr lang="en-GB" dirty="0">
                <a:latin typeface="K26AlphaABC" panose="02000500000000000000" pitchFamily="2" charset="0"/>
              </a:rPr>
              <a:t>2</a:t>
            </a:r>
          </a:p>
        </p:txBody>
      </p:sp>
      <p:sp>
        <p:nvSpPr>
          <p:cNvPr id="27" name="TextBox 26"/>
          <p:cNvSpPr txBox="1"/>
          <p:nvPr/>
        </p:nvSpPr>
        <p:spPr>
          <a:xfrm>
            <a:off x="7082659" y="466509"/>
            <a:ext cx="250455" cy="369332"/>
          </a:xfrm>
          <a:prstGeom prst="rect">
            <a:avLst/>
          </a:prstGeom>
          <a:noFill/>
        </p:spPr>
        <p:txBody>
          <a:bodyPr wrap="square" rtlCol="0">
            <a:spAutoFit/>
          </a:bodyPr>
          <a:lstStyle/>
          <a:p>
            <a:r>
              <a:rPr lang="en-GB" dirty="0">
                <a:latin typeface="K26AlphaABC" panose="02000500000000000000" pitchFamily="2" charset="0"/>
              </a:rPr>
              <a:t>3</a:t>
            </a:r>
          </a:p>
        </p:txBody>
      </p:sp>
      <p:sp>
        <p:nvSpPr>
          <p:cNvPr id="28" name="TextBox 27"/>
          <p:cNvSpPr txBox="1"/>
          <p:nvPr/>
        </p:nvSpPr>
        <p:spPr>
          <a:xfrm>
            <a:off x="302774" y="2735366"/>
            <a:ext cx="250455" cy="369332"/>
          </a:xfrm>
          <a:prstGeom prst="rect">
            <a:avLst/>
          </a:prstGeom>
          <a:noFill/>
        </p:spPr>
        <p:txBody>
          <a:bodyPr wrap="square" rtlCol="0">
            <a:spAutoFit/>
          </a:bodyPr>
          <a:lstStyle/>
          <a:p>
            <a:r>
              <a:rPr lang="en-GB" dirty="0">
                <a:latin typeface="K26AlphaABC" panose="02000500000000000000" pitchFamily="2" charset="0"/>
              </a:rPr>
              <a:t>4</a:t>
            </a:r>
          </a:p>
        </p:txBody>
      </p:sp>
      <p:sp>
        <p:nvSpPr>
          <p:cNvPr id="29" name="TextBox 28"/>
          <p:cNvSpPr txBox="1"/>
          <p:nvPr/>
        </p:nvSpPr>
        <p:spPr>
          <a:xfrm>
            <a:off x="3668303" y="2772131"/>
            <a:ext cx="250455" cy="369332"/>
          </a:xfrm>
          <a:prstGeom prst="rect">
            <a:avLst/>
          </a:prstGeom>
          <a:noFill/>
        </p:spPr>
        <p:txBody>
          <a:bodyPr wrap="square" rtlCol="0">
            <a:spAutoFit/>
          </a:bodyPr>
          <a:lstStyle/>
          <a:p>
            <a:r>
              <a:rPr lang="en-GB" dirty="0">
                <a:latin typeface="K26AlphaABC" panose="02000500000000000000" pitchFamily="2" charset="0"/>
              </a:rPr>
              <a:t>5</a:t>
            </a:r>
          </a:p>
        </p:txBody>
      </p:sp>
      <p:sp>
        <p:nvSpPr>
          <p:cNvPr id="30" name="TextBox 29"/>
          <p:cNvSpPr txBox="1"/>
          <p:nvPr/>
        </p:nvSpPr>
        <p:spPr>
          <a:xfrm>
            <a:off x="7109481" y="2783928"/>
            <a:ext cx="250455" cy="369332"/>
          </a:xfrm>
          <a:prstGeom prst="rect">
            <a:avLst/>
          </a:prstGeom>
          <a:noFill/>
        </p:spPr>
        <p:txBody>
          <a:bodyPr wrap="square" rtlCol="0">
            <a:spAutoFit/>
          </a:bodyPr>
          <a:lstStyle/>
          <a:p>
            <a:r>
              <a:rPr lang="en-GB" dirty="0">
                <a:latin typeface="K26AlphaABC" panose="02000500000000000000" pitchFamily="2" charset="0"/>
              </a:rPr>
              <a:t>6</a:t>
            </a:r>
          </a:p>
        </p:txBody>
      </p:sp>
      <p:sp>
        <p:nvSpPr>
          <p:cNvPr id="31" name="TextBox 30"/>
          <p:cNvSpPr txBox="1"/>
          <p:nvPr/>
        </p:nvSpPr>
        <p:spPr>
          <a:xfrm>
            <a:off x="282501" y="5084019"/>
            <a:ext cx="250455" cy="369332"/>
          </a:xfrm>
          <a:prstGeom prst="rect">
            <a:avLst/>
          </a:prstGeom>
          <a:noFill/>
        </p:spPr>
        <p:txBody>
          <a:bodyPr wrap="square" rtlCol="0">
            <a:spAutoFit/>
          </a:bodyPr>
          <a:lstStyle/>
          <a:p>
            <a:r>
              <a:rPr lang="en-GB" dirty="0">
                <a:latin typeface="K26AlphaABC" panose="02000500000000000000" pitchFamily="2" charset="0"/>
              </a:rPr>
              <a:t>7</a:t>
            </a:r>
          </a:p>
        </p:txBody>
      </p:sp>
      <p:sp>
        <p:nvSpPr>
          <p:cNvPr id="32" name="TextBox 31"/>
          <p:cNvSpPr txBox="1"/>
          <p:nvPr/>
        </p:nvSpPr>
        <p:spPr>
          <a:xfrm>
            <a:off x="3685706" y="5079786"/>
            <a:ext cx="250455" cy="369332"/>
          </a:xfrm>
          <a:prstGeom prst="rect">
            <a:avLst/>
          </a:prstGeom>
          <a:noFill/>
        </p:spPr>
        <p:txBody>
          <a:bodyPr wrap="square" rtlCol="0">
            <a:spAutoFit/>
          </a:bodyPr>
          <a:lstStyle/>
          <a:p>
            <a:r>
              <a:rPr lang="en-GB" dirty="0">
                <a:latin typeface="K26AlphaABC" panose="02000500000000000000" pitchFamily="2" charset="0"/>
              </a:rPr>
              <a:t>8</a:t>
            </a:r>
          </a:p>
        </p:txBody>
      </p:sp>
      <p:sp>
        <p:nvSpPr>
          <p:cNvPr id="33" name="TextBox 32"/>
          <p:cNvSpPr txBox="1"/>
          <p:nvPr/>
        </p:nvSpPr>
        <p:spPr>
          <a:xfrm>
            <a:off x="7113485" y="5119981"/>
            <a:ext cx="250455" cy="369332"/>
          </a:xfrm>
          <a:prstGeom prst="rect">
            <a:avLst/>
          </a:prstGeom>
          <a:noFill/>
        </p:spPr>
        <p:txBody>
          <a:bodyPr wrap="square" rtlCol="0">
            <a:spAutoFit/>
          </a:bodyPr>
          <a:lstStyle/>
          <a:p>
            <a:r>
              <a:rPr lang="en-GB" dirty="0">
                <a:latin typeface="K26AlphaABC" panose="02000500000000000000" pitchFamily="2" charset="0"/>
              </a:rPr>
              <a:t>9</a:t>
            </a:r>
          </a:p>
        </p:txBody>
      </p:sp>
      <p:sp>
        <p:nvSpPr>
          <p:cNvPr id="35" name="TextBox 34"/>
          <p:cNvSpPr txBox="1"/>
          <p:nvPr/>
        </p:nvSpPr>
        <p:spPr>
          <a:xfrm>
            <a:off x="4042377" y="5095175"/>
            <a:ext cx="2910030"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Answer This</a:t>
            </a:r>
          </a:p>
        </p:txBody>
      </p:sp>
      <p:sp>
        <p:nvSpPr>
          <p:cNvPr id="36" name="TextBox 35"/>
          <p:cNvSpPr txBox="1"/>
          <p:nvPr/>
        </p:nvSpPr>
        <p:spPr>
          <a:xfrm>
            <a:off x="322784" y="827891"/>
            <a:ext cx="2993767" cy="292388"/>
          </a:xfrm>
          <a:prstGeom prst="rect">
            <a:avLst/>
          </a:prstGeom>
          <a:noFill/>
        </p:spPr>
        <p:txBody>
          <a:bodyPr wrap="square" rtlCol="0">
            <a:spAutoFit/>
          </a:bodyPr>
          <a:lstStyle/>
          <a:p>
            <a:r>
              <a:rPr lang="en-GB" sz="1300" dirty="0">
                <a:solidFill>
                  <a:srgbClr val="FF0000"/>
                </a:solidFill>
                <a:latin typeface="K26AlphaABC" panose="02000500000000000000" pitchFamily="2" charset="0"/>
                <a:ea typeface="KB3PurplePetals" panose="02000603000000000000" pitchFamily="2" charset="0"/>
              </a:rPr>
              <a:t>Various Predictions</a:t>
            </a:r>
          </a:p>
        </p:txBody>
      </p:sp>
      <p:sp>
        <p:nvSpPr>
          <p:cNvPr id="44" name="TextBox 43"/>
          <p:cNvSpPr txBox="1"/>
          <p:nvPr/>
        </p:nvSpPr>
        <p:spPr>
          <a:xfrm>
            <a:off x="3918758" y="2842434"/>
            <a:ext cx="2910030" cy="2277547"/>
          </a:xfrm>
          <a:prstGeom prst="rect">
            <a:avLst/>
          </a:prstGeom>
          <a:noFill/>
        </p:spPr>
        <p:txBody>
          <a:bodyPr wrap="square" rtlCol="0">
            <a:spAutoFit/>
          </a:bodyPr>
          <a:lstStyle/>
          <a:p>
            <a:pPr algn="ctr"/>
            <a:r>
              <a:rPr lang="en-GB" sz="3500" b="1" dirty="0" err="1">
                <a:latin typeface="KB3JustAQuickNote" panose="02000603000000000000" pitchFamily="2" charset="0"/>
                <a:ea typeface="KB3JustAQuickNote" panose="02000603000000000000" pitchFamily="2" charset="0"/>
              </a:rPr>
              <a:t>Groosham</a:t>
            </a:r>
            <a:r>
              <a:rPr lang="en-GB" sz="3500" b="1" dirty="0">
                <a:latin typeface="KB3JustAQuickNote" panose="02000603000000000000" pitchFamily="2" charset="0"/>
                <a:ea typeface="KB3JustAQuickNote" panose="02000603000000000000" pitchFamily="2" charset="0"/>
              </a:rPr>
              <a:t> Grange</a:t>
            </a:r>
          </a:p>
          <a:p>
            <a:pPr algn="ctr"/>
            <a:r>
              <a:rPr lang="en-GB" sz="2400" b="1" dirty="0">
                <a:latin typeface="KB3JustAQuickNote" panose="02000603000000000000" pitchFamily="2" charset="0"/>
                <a:ea typeface="KB3JustAQuickNote" panose="02000603000000000000" pitchFamily="2" charset="0"/>
              </a:rPr>
              <a:t>Chapters 13-15</a:t>
            </a:r>
          </a:p>
          <a:p>
            <a:pPr algn="ctr"/>
            <a:endParaRPr lang="en-GB" sz="2200" b="1" dirty="0">
              <a:latin typeface="KB3JustAQuickNote" panose="02000603000000000000" pitchFamily="2" charset="0"/>
              <a:ea typeface="KB3JustAQuickNote" panose="02000603000000000000" pitchFamily="2" charset="0"/>
            </a:endParaRPr>
          </a:p>
          <a:p>
            <a:pPr algn="ctr"/>
            <a:r>
              <a:rPr lang="en-GB" sz="2200" b="1" dirty="0">
                <a:latin typeface="KB3JustAQuickNote" panose="02000603000000000000" pitchFamily="2" charset="0"/>
                <a:ea typeface="KB3JustAQuickNote" panose="02000603000000000000" pitchFamily="2" charset="0"/>
              </a:rPr>
              <a:t>Success Criteria</a:t>
            </a:r>
          </a:p>
        </p:txBody>
      </p:sp>
      <p:sp>
        <p:nvSpPr>
          <p:cNvPr id="34" name="TextBox 33"/>
          <p:cNvSpPr txBox="1"/>
          <p:nvPr/>
        </p:nvSpPr>
        <p:spPr>
          <a:xfrm>
            <a:off x="7477757" y="5123036"/>
            <a:ext cx="2999742"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Character Prediction</a:t>
            </a:r>
          </a:p>
        </p:txBody>
      </p:sp>
      <p:grpSp>
        <p:nvGrpSpPr>
          <p:cNvPr id="3" name="Group 2">
            <a:extLst>
              <a:ext uri="{FF2B5EF4-FFF2-40B4-BE49-F238E27FC236}">
                <a16:creationId xmlns:a16="http://schemas.microsoft.com/office/drawing/2014/main" id="{6ED5186D-4ACB-459E-9059-0227B7AC24D6}"/>
              </a:ext>
            </a:extLst>
          </p:cNvPr>
          <p:cNvGrpSpPr/>
          <p:nvPr/>
        </p:nvGrpSpPr>
        <p:grpSpPr>
          <a:xfrm>
            <a:off x="532956" y="473948"/>
            <a:ext cx="9905358" cy="346850"/>
            <a:chOff x="532956" y="473948"/>
            <a:chExt cx="9905358" cy="346850"/>
          </a:xfrm>
        </p:grpSpPr>
        <p:sp>
          <p:nvSpPr>
            <p:cNvPr id="12" name="TextBox 11"/>
            <p:cNvSpPr txBox="1"/>
            <p:nvPr/>
          </p:nvSpPr>
          <p:spPr>
            <a:xfrm>
              <a:off x="4000080" y="482244"/>
              <a:ext cx="2931987"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Ask Questions and Predict</a:t>
              </a:r>
            </a:p>
          </p:txBody>
        </p:sp>
        <p:sp>
          <p:nvSpPr>
            <p:cNvPr id="18" name="TextBox 17"/>
            <p:cNvSpPr txBox="1"/>
            <p:nvPr/>
          </p:nvSpPr>
          <p:spPr>
            <a:xfrm>
              <a:off x="532956" y="478800"/>
              <a:ext cx="3304586"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Predict the Sequel</a:t>
              </a:r>
            </a:p>
          </p:txBody>
        </p:sp>
        <p:sp>
          <p:nvSpPr>
            <p:cNvPr id="41" name="TextBox 40"/>
            <p:cNvSpPr txBox="1"/>
            <p:nvPr/>
          </p:nvSpPr>
          <p:spPr>
            <a:xfrm>
              <a:off x="7379007" y="473948"/>
              <a:ext cx="3059307"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Visualising the Story</a:t>
              </a:r>
            </a:p>
          </p:txBody>
        </p:sp>
      </p:grpSp>
      <p:sp>
        <p:nvSpPr>
          <p:cNvPr id="46" name="TextBox 45"/>
          <p:cNvSpPr txBox="1"/>
          <p:nvPr/>
        </p:nvSpPr>
        <p:spPr>
          <a:xfrm>
            <a:off x="584671" y="5095197"/>
            <a:ext cx="3201156"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Visualise the Story</a:t>
            </a:r>
          </a:p>
        </p:txBody>
      </p:sp>
      <p:sp>
        <p:nvSpPr>
          <p:cNvPr id="45" name="TextBox 44">
            <a:extLst>
              <a:ext uri="{FF2B5EF4-FFF2-40B4-BE49-F238E27FC236}">
                <a16:creationId xmlns:a16="http://schemas.microsoft.com/office/drawing/2014/main" id="{1282B5D6-C572-4CBD-8225-B39D8273F59F}"/>
              </a:ext>
            </a:extLst>
          </p:cNvPr>
          <p:cNvSpPr txBox="1"/>
          <p:nvPr/>
        </p:nvSpPr>
        <p:spPr>
          <a:xfrm>
            <a:off x="6861474" y="166171"/>
            <a:ext cx="3382357" cy="307777"/>
          </a:xfrm>
          <a:prstGeom prst="rect">
            <a:avLst/>
          </a:prstGeom>
          <a:noFill/>
        </p:spPr>
        <p:txBody>
          <a:bodyPr wrap="square" rtlCol="0">
            <a:spAutoFit/>
          </a:bodyPr>
          <a:lstStyle/>
          <a:p>
            <a:r>
              <a:rPr lang="en-GB" sz="1400" dirty="0">
                <a:solidFill>
                  <a:srgbClr val="FF0000"/>
                </a:solidFill>
                <a:latin typeface="K26AlphaABC" panose="02000500000000000000" pitchFamily="2" charset="0"/>
                <a:ea typeface="KB3PurplePetals" panose="02000603000000000000" pitchFamily="2" charset="0"/>
              </a:rPr>
              <a:t>Teacher Copy – Tasks with Answers</a:t>
            </a:r>
          </a:p>
        </p:txBody>
      </p:sp>
      <p:sp>
        <p:nvSpPr>
          <p:cNvPr id="49" name="TextBox 48">
            <a:extLst>
              <a:ext uri="{FF2B5EF4-FFF2-40B4-BE49-F238E27FC236}">
                <a16:creationId xmlns:a16="http://schemas.microsoft.com/office/drawing/2014/main" id="{E45CA913-8D79-40DE-BE2A-22926A0D92B4}"/>
              </a:ext>
            </a:extLst>
          </p:cNvPr>
          <p:cNvSpPr txBox="1"/>
          <p:nvPr/>
        </p:nvSpPr>
        <p:spPr>
          <a:xfrm>
            <a:off x="3702505" y="760903"/>
            <a:ext cx="3342537" cy="2031325"/>
          </a:xfrm>
          <a:prstGeom prst="rect">
            <a:avLst/>
          </a:prstGeom>
          <a:noFill/>
        </p:spPr>
        <p:txBody>
          <a:bodyPr wrap="square" rtlCol="0">
            <a:spAutoFit/>
          </a:bodyPr>
          <a:lstStyle/>
          <a:p>
            <a:pPr marL="228600" indent="-228600">
              <a:buAutoNum type="arabicPeriod"/>
            </a:pPr>
            <a:r>
              <a:rPr lang="en-GB" sz="900" dirty="0">
                <a:solidFill>
                  <a:srgbClr val="FF0000"/>
                </a:solidFill>
                <a:latin typeface="K26AlphaABC" panose="02000500000000000000" pitchFamily="2" charset="0"/>
                <a:ea typeface="KB3PurplePetals" panose="02000603000000000000" pitchFamily="2" charset="0"/>
              </a:rPr>
              <a:t>(Connect: Inspector disappears from GG, Vicar had a heart attack on train when they said </a:t>
            </a:r>
            <a:r>
              <a:rPr lang="en-GB" sz="900" dirty="0" err="1">
                <a:solidFill>
                  <a:srgbClr val="FF0000"/>
                </a:solidFill>
                <a:latin typeface="K26AlphaABC" panose="02000500000000000000" pitchFamily="2" charset="0"/>
                <a:ea typeface="KB3PurplePetals" panose="02000603000000000000" pitchFamily="2" charset="0"/>
              </a:rPr>
              <a:t>GG,in</a:t>
            </a:r>
            <a:r>
              <a:rPr lang="en-GB" sz="900" dirty="0">
                <a:solidFill>
                  <a:srgbClr val="FF0000"/>
                </a:solidFill>
                <a:latin typeface="K26AlphaABC" panose="02000500000000000000" pitchFamily="2" charset="0"/>
                <a:ea typeface="KB3PurplePetals" panose="02000603000000000000" pitchFamily="2" charset="0"/>
              </a:rPr>
              <a:t> library book, the person investigating GG never returned, person who stops is travelling salesperson who wouldn’t know about GG) – Townspeople may have heard rumours about GG and be afraid of it. </a:t>
            </a:r>
          </a:p>
          <a:p>
            <a:pPr marL="228600" indent="-228600">
              <a:buAutoNum type="arabicPeriod"/>
            </a:pPr>
            <a:r>
              <a:rPr lang="en-GB" sz="900" dirty="0">
                <a:solidFill>
                  <a:srgbClr val="FF0000"/>
                </a:solidFill>
                <a:latin typeface="K26AlphaABC" panose="02000500000000000000" pitchFamily="2" charset="0"/>
                <a:ea typeface="KB3PurplePetals" panose="02000603000000000000" pitchFamily="2" charset="0"/>
              </a:rPr>
              <a:t>Salesman didn’t believe him, so David thought police wouldn’t believe him either; they might call GG.</a:t>
            </a:r>
          </a:p>
          <a:p>
            <a:pPr marL="228600" indent="-228600">
              <a:buAutoNum type="arabicPeriod"/>
            </a:pPr>
            <a:r>
              <a:rPr lang="en-GB" sz="900" dirty="0">
                <a:solidFill>
                  <a:srgbClr val="FF0000"/>
                </a:solidFill>
                <a:latin typeface="K26AlphaABC" panose="02000500000000000000" pitchFamily="2" charset="0"/>
                <a:ea typeface="KB3PurplePetals" panose="02000603000000000000" pitchFamily="2" charset="0"/>
              </a:rPr>
              <a:t>The writer of the Witchcraft book never returned from her trip to GG, which is a School of Witchcraft.</a:t>
            </a:r>
          </a:p>
          <a:p>
            <a:pPr marL="228600" indent="-228600">
              <a:buAutoNum type="arabicPeriod"/>
            </a:pPr>
            <a:r>
              <a:rPr lang="en-GB" sz="900" dirty="0">
                <a:solidFill>
                  <a:srgbClr val="FF0000"/>
                </a:solidFill>
                <a:latin typeface="K26AlphaABC" panose="02000500000000000000" pitchFamily="2" charset="0"/>
                <a:ea typeface="KB3PurplePetals" panose="02000603000000000000" pitchFamily="2" charset="0"/>
              </a:rPr>
              <a:t>She may have been killed, like the inspector.</a:t>
            </a:r>
          </a:p>
          <a:p>
            <a:pPr marL="228600" indent="-228600">
              <a:buAutoNum type="arabicPeriod"/>
            </a:pPr>
            <a:r>
              <a:rPr lang="en-GB" sz="900" dirty="0">
                <a:solidFill>
                  <a:srgbClr val="FF0000"/>
                </a:solidFill>
                <a:latin typeface="K26AlphaABC" panose="02000500000000000000" pitchFamily="2" charset="0"/>
                <a:ea typeface="KB3PurplePetals" panose="02000603000000000000" pitchFamily="2" charset="0"/>
              </a:rPr>
              <a:t>Gregor was looking for him to take him back to GG; the school will kill him rather than let him tell others about them.</a:t>
            </a:r>
          </a:p>
        </p:txBody>
      </p:sp>
      <p:sp>
        <p:nvSpPr>
          <p:cNvPr id="51" name="TextBox 50">
            <a:extLst>
              <a:ext uri="{FF2B5EF4-FFF2-40B4-BE49-F238E27FC236}">
                <a16:creationId xmlns:a16="http://schemas.microsoft.com/office/drawing/2014/main" id="{7C3EDCF0-77A2-49F0-8580-B30AC959E014}"/>
              </a:ext>
            </a:extLst>
          </p:cNvPr>
          <p:cNvSpPr txBox="1"/>
          <p:nvPr/>
        </p:nvSpPr>
        <p:spPr>
          <a:xfrm>
            <a:off x="7149009" y="760903"/>
            <a:ext cx="3220020" cy="1785104"/>
          </a:xfrm>
          <a:prstGeom prst="rect">
            <a:avLst/>
          </a:prstGeom>
          <a:noFill/>
        </p:spPr>
        <p:txBody>
          <a:bodyPr wrap="square" rtlCol="0">
            <a:spAutoFit/>
          </a:bodyPr>
          <a:lstStyle/>
          <a:p>
            <a:pPr marL="228600" indent="-228600">
              <a:buAutoNum type="arabicPeriod"/>
            </a:pPr>
            <a:r>
              <a:rPr lang="en-GB" sz="1100" dirty="0">
                <a:solidFill>
                  <a:srgbClr val="FF0000"/>
                </a:solidFill>
                <a:latin typeface="K26AlphaABC" panose="02000500000000000000" pitchFamily="2" charset="0"/>
                <a:ea typeface="KB3PurplePetals" panose="02000603000000000000" pitchFamily="2" charset="0"/>
              </a:rPr>
              <a:t>What David sees when he gets to Ghost Train ride: Sagging tents, warped wooden kiosks, old man in shabby coat w/ cigarette, ghost train has 3 carriages (blue, green, yellow), Gregor shows up w/ knife.</a:t>
            </a:r>
          </a:p>
          <a:p>
            <a:pPr marL="228600" indent="-228600">
              <a:buAutoNum type="arabicPeriod"/>
            </a:pPr>
            <a:r>
              <a:rPr lang="en-GB" sz="1100" dirty="0">
                <a:solidFill>
                  <a:srgbClr val="FF0000"/>
                </a:solidFill>
                <a:latin typeface="K26AlphaABC" panose="02000500000000000000" pitchFamily="2" charset="0"/>
                <a:ea typeface="KB3PurplePetals" panose="02000603000000000000" pitchFamily="2" charset="0"/>
              </a:rPr>
              <a:t>What David sees on the ride: old man presses a switch, red light glowing behind a plastic skull, green light, rubber spider on a wire, </a:t>
            </a:r>
          </a:p>
        </p:txBody>
      </p:sp>
      <p:sp>
        <p:nvSpPr>
          <p:cNvPr id="53" name="TextBox 52">
            <a:extLst>
              <a:ext uri="{FF2B5EF4-FFF2-40B4-BE49-F238E27FC236}">
                <a16:creationId xmlns:a16="http://schemas.microsoft.com/office/drawing/2014/main" id="{5CD8CA59-391B-4897-BE29-05A28ADD12D2}"/>
              </a:ext>
            </a:extLst>
          </p:cNvPr>
          <p:cNvSpPr txBox="1"/>
          <p:nvPr/>
        </p:nvSpPr>
        <p:spPr>
          <a:xfrm>
            <a:off x="268440" y="3053000"/>
            <a:ext cx="3369625" cy="2054409"/>
          </a:xfrm>
          <a:prstGeom prst="rect">
            <a:avLst/>
          </a:prstGeom>
          <a:noFill/>
        </p:spPr>
        <p:txBody>
          <a:bodyPr wrap="square" rtlCol="0">
            <a:spAutoFit/>
          </a:bodyPr>
          <a:lstStyle/>
          <a:p>
            <a:pPr marL="228600" indent="-228600">
              <a:buAutoNum type="arabicPeriod"/>
            </a:pPr>
            <a:r>
              <a:rPr lang="en-GB" sz="850" dirty="0">
                <a:solidFill>
                  <a:srgbClr val="FF0000"/>
                </a:solidFill>
                <a:latin typeface="K26AlphaABC" panose="02000500000000000000" pitchFamily="2" charset="0"/>
                <a:ea typeface="KB3PurplePetals" panose="02000603000000000000" pitchFamily="2" charset="0"/>
              </a:rPr>
              <a:t>David sees Mr. </a:t>
            </a:r>
            <a:r>
              <a:rPr lang="en-GB" sz="850" dirty="0" err="1">
                <a:solidFill>
                  <a:srgbClr val="FF0000"/>
                </a:solidFill>
                <a:latin typeface="K26AlphaABC" panose="02000500000000000000" pitchFamily="2" charset="0"/>
                <a:ea typeface="KB3PurplePetals" panose="02000603000000000000" pitchFamily="2" charset="0"/>
              </a:rPr>
              <a:t>Kilgraw</a:t>
            </a:r>
            <a:r>
              <a:rPr lang="en-GB" sz="850" dirty="0">
                <a:solidFill>
                  <a:srgbClr val="FF0000"/>
                </a:solidFill>
                <a:latin typeface="K26AlphaABC" panose="02000500000000000000" pitchFamily="2" charset="0"/>
                <a:ea typeface="KB3PurplePetals" panose="02000603000000000000" pitchFamily="2" charset="0"/>
              </a:rPr>
              <a:t>, then all of the other teachers from GG.</a:t>
            </a:r>
          </a:p>
          <a:p>
            <a:pPr marL="228600" indent="-228600">
              <a:buAutoNum type="arabicPeriod"/>
            </a:pPr>
            <a:r>
              <a:rPr lang="en-GB" sz="850" dirty="0">
                <a:solidFill>
                  <a:srgbClr val="FF0000"/>
                </a:solidFill>
                <a:latin typeface="K26AlphaABC" panose="02000500000000000000" pitchFamily="2" charset="0"/>
                <a:ea typeface="KB3PurplePetals" panose="02000603000000000000" pitchFamily="2" charset="0"/>
              </a:rPr>
              <a:t>Ghost train takes David back to </a:t>
            </a:r>
            <a:r>
              <a:rPr lang="en-GB" sz="850" dirty="0" err="1">
                <a:solidFill>
                  <a:srgbClr val="FF0000"/>
                </a:solidFill>
                <a:latin typeface="K26AlphaABC" panose="02000500000000000000" pitchFamily="2" charset="0"/>
                <a:ea typeface="KB3PurplePetals" panose="02000603000000000000" pitchFamily="2" charset="0"/>
              </a:rPr>
              <a:t>Skrull</a:t>
            </a:r>
            <a:r>
              <a:rPr lang="en-GB" sz="850" dirty="0">
                <a:solidFill>
                  <a:srgbClr val="FF0000"/>
                </a:solidFill>
                <a:latin typeface="K26AlphaABC" panose="02000500000000000000" pitchFamily="2" charset="0"/>
                <a:ea typeface="KB3PurplePetals" panose="02000603000000000000" pitchFamily="2" charset="0"/>
              </a:rPr>
              <a:t> Island – he ends up on the top of the cliff. </a:t>
            </a:r>
          </a:p>
          <a:p>
            <a:pPr marL="228600" indent="-228600">
              <a:buAutoNum type="arabicPeriod"/>
            </a:pPr>
            <a:r>
              <a:rPr lang="en-GB" sz="850" dirty="0">
                <a:solidFill>
                  <a:srgbClr val="FF0000"/>
                </a:solidFill>
                <a:latin typeface="K26AlphaABC" panose="02000500000000000000" pitchFamily="2" charset="0"/>
                <a:ea typeface="KB3PurplePetals" panose="02000603000000000000" pitchFamily="2" charset="0"/>
              </a:rPr>
              <a:t>He went back to GG and went to bed (he feels hopeless).</a:t>
            </a:r>
          </a:p>
          <a:p>
            <a:pPr marL="228600" indent="-228600">
              <a:buAutoNum type="arabicPeriod"/>
            </a:pPr>
            <a:r>
              <a:rPr lang="en-GB" sz="850" dirty="0">
                <a:solidFill>
                  <a:srgbClr val="FF0000"/>
                </a:solidFill>
                <a:latin typeface="K26AlphaABC" panose="02000500000000000000" pitchFamily="2" charset="0"/>
                <a:ea typeface="KB3PurplePetals" panose="02000603000000000000" pitchFamily="2" charset="0"/>
              </a:rPr>
              <a:t>People have probably gone through the mirror.</a:t>
            </a:r>
          </a:p>
          <a:p>
            <a:pPr marL="228600" indent="-228600">
              <a:buAutoNum type="arabicPeriod"/>
            </a:pPr>
            <a:r>
              <a:rPr lang="en-GB" sz="850" dirty="0">
                <a:solidFill>
                  <a:srgbClr val="FF0000"/>
                </a:solidFill>
                <a:latin typeface="K26AlphaABC" panose="02000500000000000000" pitchFamily="2" charset="0"/>
                <a:ea typeface="KB3PurplePetals" panose="02000603000000000000" pitchFamily="2" charset="0"/>
              </a:rPr>
              <a:t>She behaves oddly – depressed (sounding sad), then cold &amp; distant towards David. </a:t>
            </a:r>
          </a:p>
          <a:p>
            <a:pPr marL="228600" indent="-228600">
              <a:buAutoNum type="arabicPeriod"/>
            </a:pPr>
            <a:r>
              <a:rPr lang="en-GB" sz="850" dirty="0">
                <a:solidFill>
                  <a:srgbClr val="FF0000"/>
                </a:solidFill>
                <a:latin typeface="K26AlphaABC" panose="02000500000000000000" pitchFamily="2" charset="0"/>
                <a:ea typeface="KB3PurplePetals" panose="02000603000000000000" pitchFamily="2" charset="0"/>
              </a:rPr>
              <a:t>Being seven children means they are witches.</a:t>
            </a:r>
          </a:p>
          <a:p>
            <a:pPr marL="228600" indent="-228600">
              <a:buAutoNum type="arabicPeriod"/>
            </a:pPr>
            <a:r>
              <a:rPr lang="en-GB" sz="850" dirty="0">
                <a:solidFill>
                  <a:srgbClr val="FF0000"/>
                </a:solidFill>
                <a:latin typeface="K26AlphaABC" panose="02000500000000000000" pitchFamily="2" charset="0"/>
                <a:ea typeface="KB3PurplePetals" panose="02000603000000000000" pitchFamily="2" charset="0"/>
              </a:rPr>
              <a:t>She wants David to use his power to go through the mirror.</a:t>
            </a:r>
          </a:p>
          <a:p>
            <a:pPr marL="228600" indent="-228600">
              <a:buAutoNum type="arabicPeriod"/>
            </a:pPr>
            <a:r>
              <a:rPr lang="en-GB" sz="850" dirty="0">
                <a:solidFill>
                  <a:srgbClr val="FF0000"/>
                </a:solidFill>
                <a:latin typeface="K26AlphaABC" panose="02000500000000000000" pitchFamily="2" charset="0"/>
                <a:ea typeface="KB3PurplePetals" panose="02000603000000000000" pitchFamily="2" charset="0"/>
              </a:rPr>
              <a:t>Instead of smashing into the mirror, David sinks into the glass. </a:t>
            </a:r>
          </a:p>
          <a:p>
            <a:pPr marL="228600" indent="-228600">
              <a:buAutoNum type="arabicPeriod"/>
            </a:pPr>
            <a:r>
              <a:rPr lang="en-GB" sz="850" dirty="0">
                <a:solidFill>
                  <a:srgbClr val="FF0000"/>
                </a:solidFill>
                <a:latin typeface="K26AlphaABC" panose="02000500000000000000" pitchFamily="2" charset="0"/>
                <a:ea typeface="KB3PurplePetals" panose="02000603000000000000" pitchFamily="2" charset="0"/>
              </a:rPr>
              <a:t>David must choose the ring (to learn to be a </a:t>
            </a:r>
            <a:r>
              <a:rPr lang="en-GB" sz="850" dirty="0" err="1">
                <a:solidFill>
                  <a:srgbClr val="FF0000"/>
                </a:solidFill>
                <a:latin typeface="K26AlphaABC" panose="02000500000000000000" pitchFamily="2" charset="0"/>
                <a:ea typeface="KB3PurplePetals" panose="02000603000000000000" pitchFamily="2" charset="0"/>
              </a:rPr>
              <a:t>wtich</a:t>
            </a:r>
            <a:r>
              <a:rPr lang="en-GB" sz="850" dirty="0">
                <a:solidFill>
                  <a:srgbClr val="FF0000"/>
                </a:solidFill>
                <a:latin typeface="K26AlphaABC" panose="02000500000000000000" pitchFamily="2" charset="0"/>
                <a:ea typeface="KB3PurplePetals" panose="02000603000000000000" pitchFamily="2" charset="0"/>
              </a:rPr>
              <a:t>) or the knife (he’ll be killed).  </a:t>
            </a:r>
          </a:p>
        </p:txBody>
      </p:sp>
      <p:sp>
        <p:nvSpPr>
          <p:cNvPr id="55" name="TextBox 54">
            <a:extLst>
              <a:ext uri="{FF2B5EF4-FFF2-40B4-BE49-F238E27FC236}">
                <a16:creationId xmlns:a16="http://schemas.microsoft.com/office/drawing/2014/main" id="{A4823870-DE8B-49AE-A72B-A45FBEBFB3DA}"/>
              </a:ext>
            </a:extLst>
          </p:cNvPr>
          <p:cNvSpPr txBox="1"/>
          <p:nvPr/>
        </p:nvSpPr>
        <p:spPr>
          <a:xfrm>
            <a:off x="246704" y="5331489"/>
            <a:ext cx="3481992" cy="2169825"/>
          </a:xfrm>
          <a:prstGeom prst="rect">
            <a:avLst/>
          </a:prstGeom>
          <a:noFill/>
        </p:spPr>
        <p:txBody>
          <a:bodyPr wrap="square" rtlCol="0">
            <a:spAutoFit/>
          </a:bodyPr>
          <a:lstStyle/>
          <a:p>
            <a:pPr marL="228600" indent="-228600">
              <a:buAutoNum type="arabicPeriod"/>
            </a:pPr>
            <a:r>
              <a:rPr lang="en-GB" sz="900" dirty="0">
                <a:solidFill>
                  <a:srgbClr val="FF0000"/>
                </a:solidFill>
                <a:latin typeface="K26AlphaABC" panose="02000500000000000000" pitchFamily="2" charset="0"/>
                <a:ea typeface="KB3PurplePetals" panose="02000603000000000000" pitchFamily="2" charset="0"/>
              </a:rPr>
              <a:t>In the cavern: stalactites and stalagmites, petrified waterfall (white), sacrificial block with Mr. </a:t>
            </a:r>
            <a:r>
              <a:rPr lang="en-GB" sz="900" dirty="0" err="1">
                <a:solidFill>
                  <a:srgbClr val="FF0000"/>
                </a:solidFill>
                <a:latin typeface="K26AlphaABC" panose="02000500000000000000" pitchFamily="2" charset="0"/>
                <a:ea typeface="KB3PurplePetals" panose="02000603000000000000" pitchFamily="2" charset="0"/>
              </a:rPr>
              <a:t>Kilgraw</a:t>
            </a:r>
            <a:r>
              <a:rPr lang="en-GB" sz="900" dirty="0">
                <a:solidFill>
                  <a:srgbClr val="FF0000"/>
                </a:solidFill>
                <a:latin typeface="K26AlphaABC" panose="02000500000000000000" pitchFamily="2" charset="0"/>
                <a:ea typeface="KB3PurplePetals" panose="02000603000000000000" pitchFamily="2" charset="0"/>
              </a:rPr>
              <a:t> behind it, Jill w/ black ring, GG pupils surrounding David, rest of staff behind Mr. </a:t>
            </a:r>
            <a:r>
              <a:rPr lang="en-GB" sz="900" dirty="0" err="1">
                <a:solidFill>
                  <a:srgbClr val="FF0000"/>
                </a:solidFill>
                <a:latin typeface="K26AlphaABC" panose="02000500000000000000" pitchFamily="2" charset="0"/>
                <a:ea typeface="KB3PurplePetals" panose="02000603000000000000" pitchFamily="2" charset="0"/>
              </a:rPr>
              <a:t>Kilgraw</a:t>
            </a:r>
            <a:r>
              <a:rPr lang="en-GB" sz="900" dirty="0">
                <a:solidFill>
                  <a:srgbClr val="FF0000"/>
                </a:solidFill>
                <a:latin typeface="K26AlphaABC" panose="02000500000000000000" pitchFamily="2" charset="0"/>
                <a:ea typeface="KB3PurplePetals" panose="02000603000000000000" pitchFamily="2" charset="0"/>
              </a:rPr>
              <a:t>.</a:t>
            </a:r>
          </a:p>
          <a:p>
            <a:pPr marL="228600" indent="-228600">
              <a:buFont typeface="+mj-lt"/>
              <a:buAutoNum type="arabicPeriod" startAt="3"/>
            </a:pPr>
            <a:r>
              <a:rPr lang="en-GB" sz="900" dirty="0">
                <a:solidFill>
                  <a:srgbClr val="FF0000"/>
                </a:solidFill>
                <a:latin typeface="K26AlphaABC" panose="02000500000000000000" pitchFamily="2" charset="0"/>
                <a:ea typeface="KB3PurplePetals" panose="02000603000000000000" pitchFamily="2" charset="0"/>
              </a:rPr>
              <a:t>David sees Mr. </a:t>
            </a:r>
            <a:r>
              <a:rPr lang="en-GB" sz="900" dirty="0" err="1">
                <a:solidFill>
                  <a:srgbClr val="FF0000"/>
                </a:solidFill>
                <a:latin typeface="K26AlphaABC" panose="02000500000000000000" pitchFamily="2" charset="0"/>
                <a:ea typeface="KB3PurplePetals" panose="02000603000000000000" pitchFamily="2" charset="0"/>
              </a:rPr>
              <a:t>Kilgraw</a:t>
            </a:r>
            <a:r>
              <a:rPr lang="en-GB" sz="900" dirty="0">
                <a:solidFill>
                  <a:srgbClr val="FF0000"/>
                </a:solidFill>
                <a:latin typeface="K26AlphaABC" panose="02000500000000000000" pitchFamily="2" charset="0"/>
                <a:ea typeface="KB3PurplePetals" panose="02000603000000000000" pitchFamily="2" charset="0"/>
              </a:rPr>
              <a:t> in front of a sacrificial block, and he realises that Jill has turned 13 and now has a black ring. She has joined the other students and teachers at GG. The other students appear, as do the other teachers. David is surrounded by them. Mr. </a:t>
            </a:r>
            <a:r>
              <a:rPr lang="en-GB" sz="900" dirty="0" err="1">
                <a:solidFill>
                  <a:srgbClr val="FF0000"/>
                </a:solidFill>
                <a:latin typeface="K26AlphaABC" panose="02000500000000000000" pitchFamily="2" charset="0"/>
                <a:ea typeface="KB3PurplePetals" panose="02000603000000000000" pitchFamily="2" charset="0"/>
              </a:rPr>
              <a:t>Kilgraw</a:t>
            </a:r>
            <a:r>
              <a:rPr lang="en-GB" sz="900" dirty="0">
                <a:solidFill>
                  <a:srgbClr val="FF0000"/>
                </a:solidFill>
                <a:latin typeface="K26AlphaABC" panose="02000500000000000000" pitchFamily="2" charset="0"/>
                <a:ea typeface="KB3PurplePetals" panose="02000603000000000000" pitchFamily="2" charset="0"/>
              </a:rPr>
              <a:t> explains that David is a witch and has powers; GG wants to help him develop his powers. Mr. </a:t>
            </a:r>
            <a:r>
              <a:rPr lang="en-GB" sz="900" dirty="0" err="1">
                <a:solidFill>
                  <a:srgbClr val="FF0000"/>
                </a:solidFill>
                <a:latin typeface="K26AlphaABC" panose="02000500000000000000" pitchFamily="2" charset="0"/>
                <a:ea typeface="KB3PurplePetals" panose="02000603000000000000" pitchFamily="2" charset="0"/>
              </a:rPr>
              <a:t>Kilgraw</a:t>
            </a:r>
            <a:r>
              <a:rPr lang="en-GB" sz="900" dirty="0">
                <a:solidFill>
                  <a:srgbClr val="FF0000"/>
                </a:solidFill>
                <a:latin typeface="K26AlphaABC" panose="02000500000000000000" pitchFamily="2" charset="0"/>
                <a:ea typeface="KB3PurplePetals" panose="02000603000000000000" pitchFamily="2" charset="0"/>
              </a:rPr>
              <a:t> admits that they are bad, but tells David about all the powers they can help him develop. Gregor comes forward and gives Mr. </a:t>
            </a:r>
            <a:r>
              <a:rPr lang="en-GB" sz="900" dirty="0" err="1">
                <a:solidFill>
                  <a:srgbClr val="FF0000"/>
                </a:solidFill>
                <a:latin typeface="K26AlphaABC" panose="02000500000000000000" pitchFamily="2" charset="0"/>
                <a:ea typeface="KB3PurplePetals" panose="02000603000000000000" pitchFamily="2" charset="0"/>
              </a:rPr>
              <a:t>Kilgraw</a:t>
            </a:r>
            <a:r>
              <a:rPr lang="en-GB" sz="900" dirty="0">
                <a:solidFill>
                  <a:srgbClr val="FF0000"/>
                </a:solidFill>
                <a:latin typeface="K26AlphaABC" panose="02000500000000000000" pitchFamily="2" charset="0"/>
                <a:ea typeface="KB3PurplePetals" panose="02000603000000000000" pitchFamily="2" charset="0"/>
              </a:rPr>
              <a:t> the knife. David must choose – become a witch or be killed.</a:t>
            </a:r>
          </a:p>
        </p:txBody>
      </p:sp>
      <p:sp>
        <p:nvSpPr>
          <p:cNvPr id="57" name="TextBox 56">
            <a:extLst>
              <a:ext uri="{FF2B5EF4-FFF2-40B4-BE49-F238E27FC236}">
                <a16:creationId xmlns:a16="http://schemas.microsoft.com/office/drawing/2014/main" id="{C4425A5F-CD41-4940-B3F3-0229310E198B}"/>
              </a:ext>
            </a:extLst>
          </p:cNvPr>
          <p:cNvSpPr txBox="1"/>
          <p:nvPr/>
        </p:nvSpPr>
        <p:spPr>
          <a:xfrm>
            <a:off x="3701726" y="5375297"/>
            <a:ext cx="3438730" cy="2246769"/>
          </a:xfrm>
          <a:prstGeom prst="rect">
            <a:avLst/>
          </a:prstGeom>
          <a:noFill/>
        </p:spPr>
        <p:txBody>
          <a:bodyPr wrap="square" rtlCol="0">
            <a:spAutoFit/>
          </a:bodyPr>
          <a:lstStyle/>
          <a:p>
            <a:pPr marL="228600" indent="-228600">
              <a:buAutoNum type="arabicPeriod"/>
            </a:pPr>
            <a:r>
              <a:rPr lang="en-GB" sz="1000" dirty="0">
                <a:solidFill>
                  <a:srgbClr val="FF0000"/>
                </a:solidFill>
                <a:latin typeface="K26AlphaABC" panose="02000500000000000000" pitchFamily="2" charset="0"/>
                <a:ea typeface="KB3PurplePetals" panose="02000603000000000000" pitchFamily="2" charset="0"/>
              </a:rPr>
              <a:t>They are at home, Mr. Eliot is smoking a cigar and Mrs. Eliot is stroking their cat, Beefeater. </a:t>
            </a:r>
          </a:p>
          <a:p>
            <a:pPr marL="228600" indent="-228600">
              <a:buAutoNum type="arabicPeriod"/>
            </a:pPr>
            <a:r>
              <a:rPr lang="en-GB" sz="1000" dirty="0">
                <a:solidFill>
                  <a:srgbClr val="FF0000"/>
                </a:solidFill>
                <a:latin typeface="K26AlphaABC" panose="02000500000000000000" pitchFamily="2" charset="0"/>
                <a:ea typeface="KB3PurplePetals" panose="02000603000000000000" pitchFamily="2" charset="0"/>
              </a:rPr>
              <a:t>Mr. Eliot snatches Mrs. Eliot’s drink out of her hand and drinks it himself. </a:t>
            </a:r>
          </a:p>
          <a:p>
            <a:pPr marL="228600" indent="-228600">
              <a:buAutoNum type="arabicPeriod"/>
            </a:pPr>
            <a:r>
              <a:rPr lang="en-GB" sz="1000" dirty="0">
                <a:solidFill>
                  <a:srgbClr val="FF0000"/>
                </a:solidFill>
                <a:latin typeface="K26AlphaABC" panose="02000500000000000000" pitchFamily="2" charset="0"/>
                <a:ea typeface="KB3PurplePetals" panose="02000603000000000000" pitchFamily="2" charset="0"/>
              </a:rPr>
              <a:t>Mr. Eliot stubs his cigar out on the cat. </a:t>
            </a:r>
          </a:p>
          <a:p>
            <a:pPr marL="228600" indent="-228600">
              <a:buAutoNum type="arabicPeriod"/>
            </a:pPr>
            <a:r>
              <a:rPr lang="en-GB" sz="1000" dirty="0">
                <a:solidFill>
                  <a:srgbClr val="FF0000"/>
                </a:solidFill>
                <a:latin typeface="K26AlphaABC" panose="02000500000000000000" pitchFamily="2" charset="0"/>
                <a:ea typeface="KB3PurplePetals" panose="02000603000000000000" pitchFamily="2" charset="0"/>
              </a:rPr>
              <a:t>David is thinner, older and wiser. There is something strange about his silence, he has soft, merciless eyes. </a:t>
            </a:r>
          </a:p>
          <a:p>
            <a:pPr marL="228600" indent="-228600">
              <a:buAutoNum type="arabicPeriod"/>
            </a:pPr>
            <a:r>
              <a:rPr lang="en-GB" sz="1000" dirty="0">
                <a:solidFill>
                  <a:srgbClr val="FF0000"/>
                </a:solidFill>
                <a:latin typeface="K26AlphaABC" panose="02000500000000000000" pitchFamily="2" charset="0"/>
                <a:ea typeface="KB3PurplePetals" panose="02000603000000000000" pitchFamily="2" charset="0"/>
              </a:rPr>
              <a:t>He puts a spell on them that freezes them for 3 weeks.</a:t>
            </a:r>
          </a:p>
          <a:p>
            <a:pPr marL="228600" indent="-228600">
              <a:buAutoNum type="arabicPeriod"/>
            </a:pPr>
            <a:r>
              <a:rPr lang="en-GB" sz="1000" dirty="0">
                <a:solidFill>
                  <a:srgbClr val="FF0000"/>
                </a:solidFill>
                <a:latin typeface="K26AlphaABC" panose="02000500000000000000" pitchFamily="2" charset="0"/>
                <a:ea typeface="KB3PurplePetals" panose="02000603000000000000" pitchFamily="2" charset="0"/>
              </a:rPr>
              <a:t>He does this because his Dad tells him to mow/wash a plastic lawn and his Mum agrees. He can’t be bothered with them. </a:t>
            </a:r>
          </a:p>
          <a:p>
            <a:pPr marL="228600" indent="-228600">
              <a:buAutoNum type="arabicPeriod"/>
            </a:pPr>
            <a:endParaRPr lang="en-GB" sz="1000" dirty="0">
              <a:solidFill>
                <a:srgbClr val="FF0000"/>
              </a:solidFill>
              <a:latin typeface="K26AlphaABC" panose="02000500000000000000" pitchFamily="2" charset="0"/>
              <a:ea typeface="KB3PurplePetals" panose="02000603000000000000" pitchFamily="2" charset="0"/>
            </a:endParaRPr>
          </a:p>
        </p:txBody>
      </p:sp>
      <p:sp>
        <p:nvSpPr>
          <p:cNvPr id="58" name="TextBox 57">
            <a:extLst>
              <a:ext uri="{FF2B5EF4-FFF2-40B4-BE49-F238E27FC236}">
                <a16:creationId xmlns:a16="http://schemas.microsoft.com/office/drawing/2014/main" id="{937289BA-C3FB-463D-BBEE-F184ED2C7A68}"/>
              </a:ext>
            </a:extLst>
          </p:cNvPr>
          <p:cNvSpPr txBox="1"/>
          <p:nvPr/>
        </p:nvSpPr>
        <p:spPr>
          <a:xfrm>
            <a:off x="7149009" y="3178736"/>
            <a:ext cx="3248354" cy="1938992"/>
          </a:xfrm>
          <a:prstGeom prst="rect">
            <a:avLst/>
          </a:prstGeom>
          <a:noFill/>
        </p:spPr>
        <p:txBody>
          <a:bodyPr wrap="square" rtlCol="0">
            <a:spAutoFit/>
          </a:bodyPr>
          <a:lstStyle/>
          <a:p>
            <a:r>
              <a:rPr lang="en-GB" sz="1000" dirty="0">
                <a:latin typeface="K26AlphaABC" panose="02000500000000000000" pitchFamily="2" charset="0"/>
                <a:ea typeface="KB3PurplePetals" panose="02000603000000000000" pitchFamily="2" charset="0"/>
              </a:rPr>
              <a:t>Think about what you have learned about David. Use what you know about him to make predictions. For each question, give a reason WHY you have made that prediction.</a:t>
            </a:r>
          </a:p>
          <a:p>
            <a:endParaRPr lang="en-GB" sz="1000" dirty="0">
              <a:latin typeface="K26AlphaABC" panose="02000500000000000000" pitchFamily="2" charset="0"/>
              <a:ea typeface="KB3PurplePetals" panose="02000603000000000000" pitchFamily="2" charset="0"/>
            </a:endParaRPr>
          </a:p>
          <a:p>
            <a:pPr marL="228600" indent="-228600">
              <a:buAutoNum type="arabicPeriod"/>
            </a:pPr>
            <a:r>
              <a:rPr lang="en-GB" sz="1000" dirty="0">
                <a:latin typeface="K26AlphaABC" panose="02000500000000000000" pitchFamily="2" charset="0"/>
                <a:ea typeface="KB3PurplePetals" panose="02000603000000000000" pitchFamily="2" charset="0"/>
              </a:rPr>
              <a:t>What kind of powers do you think David might have? List 2 ideas. Why those 2 powers? </a:t>
            </a:r>
          </a:p>
          <a:p>
            <a:pPr marL="228600" indent="-228600">
              <a:buAutoNum type="arabicPeriod"/>
            </a:pPr>
            <a:r>
              <a:rPr lang="en-GB" sz="1000" dirty="0">
                <a:latin typeface="K26AlphaABC" panose="02000500000000000000" pitchFamily="2" charset="0"/>
                <a:ea typeface="KB3PurplePetals" panose="02000603000000000000" pitchFamily="2" charset="0"/>
              </a:rPr>
              <a:t>What kind of witch do you think David will be? Why? </a:t>
            </a:r>
          </a:p>
          <a:p>
            <a:pPr marL="228600" indent="-228600">
              <a:buAutoNum type="arabicPeriod"/>
            </a:pPr>
            <a:r>
              <a:rPr lang="en-GB" sz="1000" dirty="0">
                <a:latin typeface="K26AlphaABC" panose="02000500000000000000" pitchFamily="2" charset="0"/>
                <a:ea typeface="KB3PurplePetals" panose="02000603000000000000" pitchFamily="2" charset="0"/>
              </a:rPr>
              <a:t>What do you think it means that David’s spells are ‘on the strong side’ (p 154)? Why do you think this? </a:t>
            </a:r>
          </a:p>
        </p:txBody>
      </p:sp>
      <p:sp>
        <p:nvSpPr>
          <p:cNvPr id="59" name="TextBox 58">
            <a:extLst>
              <a:ext uri="{FF2B5EF4-FFF2-40B4-BE49-F238E27FC236}">
                <a16:creationId xmlns:a16="http://schemas.microsoft.com/office/drawing/2014/main" id="{9F0F9C62-F998-4DB7-A48E-9EAB191AA830}"/>
              </a:ext>
            </a:extLst>
          </p:cNvPr>
          <p:cNvSpPr txBox="1"/>
          <p:nvPr/>
        </p:nvSpPr>
        <p:spPr>
          <a:xfrm>
            <a:off x="7090484" y="5388890"/>
            <a:ext cx="3438730" cy="2246769"/>
          </a:xfrm>
          <a:prstGeom prst="rect">
            <a:avLst/>
          </a:prstGeom>
          <a:noFill/>
        </p:spPr>
        <p:txBody>
          <a:bodyPr wrap="square" rtlCol="0">
            <a:spAutoFit/>
          </a:bodyPr>
          <a:lstStyle/>
          <a:p>
            <a:pPr marL="228600" indent="-228600">
              <a:buAutoNum type="arabicPeriod"/>
            </a:pPr>
            <a:r>
              <a:rPr lang="en-GB" sz="1000" dirty="0">
                <a:solidFill>
                  <a:srgbClr val="FF0000"/>
                </a:solidFill>
                <a:latin typeface="K26AlphaABC" panose="02000500000000000000" pitchFamily="2" charset="0"/>
                <a:ea typeface="KB3PurplePetals" panose="02000603000000000000" pitchFamily="2" charset="0"/>
              </a:rPr>
              <a:t>Power to change peoples’ minds, power to hurt or help people, power to make people forget him, etc (various answers will be given). </a:t>
            </a:r>
          </a:p>
          <a:p>
            <a:pPr marL="228600" indent="-228600">
              <a:buAutoNum type="arabicPeriod"/>
            </a:pPr>
            <a:r>
              <a:rPr lang="en-GB" sz="1000" dirty="0">
                <a:solidFill>
                  <a:srgbClr val="FF0000"/>
                </a:solidFill>
                <a:latin typeface="K26AlphaABC" panose="02000500000000000000" pitchFamily="2" charset="0"/>
                <a:ea typeface="KB3PurplePetals" panose="02000603000000000000" pitchFamily="2" charset="0"/>
              </a:rPr>
              <a:t>Black or white? Students give a reason, e.g., Black because he seems more evil (soft, merciless eyes, putting parents under a 3 week spell, etc) or White because he was reluctant to join GG, he held out </a:t>
            </a:r>
            <a:r>
              <a:rPr lang="en-GB" sz="1000">
                <a:solidFill>
                  <a:srgbClr val="FF0000"/>
                </a:solidFill>
                <a:latin typeface="K26AlphaABC" panose="02000500000000000000" pitchFamily="2" charset="0"/>
                <a:ea typeface="KB3PurplePetals" panose="02000603000000000000" pitchFamily="2" charset="0"/>
              </a:rPr>
              <a:t>the longest, </a:t>
            </a:r>
            <a:r>
              <a:rPr lang="en-GB" sz="1000" dirty="0">
                <a:solidFill>
                  <a:srgbClr val="FF0000"/>
                </a:solidFill>
                <a:latin typeface="K26AlphaABC" panose="02000500000000000000" pitchFamily="2" charset="0"/>
                <a:ea typeface="KB3PurplePetals" panose="02000603000000000000" pitchFamily="2" charset="0"/>
              </a:rPr>
              <a:t>he was upset when the school killed the Inspector, etc. </a:t>
            </a:r>
          </a:p>
          <a:p>
            <a:pPr marL="228600" indent="-228600">
              <a:buAutoNum type="arabicPeriod"/>
            </a:pPr>
            <a:r>
              <a:rPr lang="en-GB" sz="1000" dirty="0">
                <a:solidFill>
                  <a:srgbClr val="FF0000"/>
                </a:solidFill>
                <a:latin typeface="K26AlphaABC" panose="02000500000000000000" pitchFamily="2" charset="0"/>
                <a:ea typeface="KB3PurplePetals" panose="02000603000000000000" pitchFamily="2" charset="0"/>
              </a:rPr>
              <a:t>David’s spells are more powerful than others. Mr. </a:t>
            </a:r>
            <a:r>
              <a:rPr lang="en-GB" sz="1000" dirty="0" err="1">
                <a:solidFill>
                  <a:srgbClr val="FF0000"/>
                </a:solidFill>
                <a:latin typeface="K26AlphaABC" panose="02000500000000000000" pitchFamily="2" charset="0"/>
                <a:ea typeface="KB3PurplePetals" panose="02000603000000000000" pitchFamily="2" charset="0"/>
              </a:rPr>
              <a:t>Kilgraw</a:t>
            </a:r>
            <a:r>
              <a:rPr lang="en-GB" sz="1000" dirty="0">
                <a:solidFill>
                  <a:srgbClr val="FF0000"/>
                </a:solidFill>
                <a:latin typeface="K26AlphaABC" panose="02000500000000000000" pitchFamily="2" charset="0"/>
                <a:ea typeface="KB3PurplePetals" panose="02000603000000000000" pitchFamily="2" charset="0"/>
              </a:rPr>
              <a:t> thought he’d be the hardest to break, he took the longest to join GG, he seems to have a stronger character, etc. </a:t>
            </a:r>
          </a:p>
          <a:p>
            <a:pPr marL="228600" indent="-228600">
              <a:buAutoNum type="arabicPeriod"/>
            </a:pPr>
            <a:endParaRPr lang="en-GB" sz="1000" dirty="0">
              <a:solidFill>
                <a:srgbClr val="FF0000"/>
              </a:solidFill>
              <a:latin typeface="K26AlphaABC" panose="02000500000000000000" pitchFamily="2" charset="0"/>
              <a:ea typeface="KB3PurplePetals" panose="02000603000000000000" pitchFamily="2" charset="0"/>
            </a:endParaRPr>
          </a:p>
        </p:txBody>
      </p:sp>
    </p:spTree>
    <p:extLst>
      <p:ext uri="{BB962C8B-B14F-4D97-AF65-F5344CB8AC3E}">
        <p14:creationId xmlns:p14="http://schemas.microsoft.com/office/powerpoint/2010/main" val="4226173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954" y="357352"/>
            <a:ext cx="5273364" cy="6918659"/>
          </a:xfrm>
          <a:prstGeom prst="rect">
            <a:avLst/>
          </a:prstGeom>
        </p:spPr>
      </p:pic>
      <p:sp>
        <p:nvSpPr>
          <p:cNvPr id="2" name="Title 1"/>
          <p:cNvSpPr>
            <a:spLocks noGrp="1"/>
          </p:cNvSpPr>
          <p:nvPr>
            <p:ph type="title"/>
          </p:nvPr>
        </p:nvSpPr>
        <p:spPr>
          <a:xfrm>
            <a:off x="1411605" y="371201"/>
            <a:ext cx="2998218" cy="731783"/>
          </a:xfrm>
        </p:spPr>
        <p:txBody>
          <a:bodyPr>
            <a:normAutofit/>
          </a:bodyPr>
          <a:lstStyle/>
          <a:p>
            <a:pPr algn="ctr"/>
            <a:r>
              <a:rPr lang="en-GB" sz="2000" dirty="0">
                <a:latin typeface="K26AlphaSans" panose="02000500000000000000" pitchFamily="2" charset="0"/>
              </a:rPr>
              <a:t>Building our Vocabulary</a:t>
            </a:r>
          </a:p>
        </p:txBody>
      </p:sp>
      <p:graphicFrame>
        <p:nvGraphicFramePr>
          <p:cNvPr id="4" name="Table 3"/>
          <p:cNvGraphicFramePr>
            <a:graphicFrameLocks noGrp="1"/>
          </p:cNvGraphicFramePr>
          <p:nvPr>
            <p:extLst/>
          </p:nvPr>
        </p:nvGraphicFramePr>
        <p:xfrm>
          <a:off x="425609" y="947334"/>
          <a:ext cx="4752000" cy="5654869"/>
        </p:xfrm>
        <a:graphic>
          <a:graphicData uri="http://schemas.openxmlformats.org/drawingml/2006/table">
            <a:tbl>
              <a:tblPr firstRow="1" bandRow="1">
                <a:tableStyleId>{5940675A-B579-460E-94D1-54222C63F5DA}</a:tableStyleId>
              </a:tblPr>
              <a:tblGrid>
                <a:gridCol w="1494631">
                  <a:extLst>
                    <a:ext uri="{9D8B030D-6E8A-4147-A177-3AD203B41FA5}">
                      <a16:colId xmlns:a16="http://schemas.microsoft.com/office/drawing/2014/main" val="2809212219"/>
                    </a:ext>
                  </a:extLst>
                </a:gridCol>
                <a:gridCol w="1567543">
                  <a:extLst>
                    <a:ext uri="{9D8B030D-6E8A-4147-A177-3AD203B41FA5}">
                      <a16:colId xmlns:a16="http://schemas.microsoft.com/office/drawing/2014/main" val="4283171798"/>
                    </a:ext>
                  </a:extLst>
                </a:gridCol>
                <a:gridCol w="1689826">
                  <a:extLst>
                    <a:ext uri="{9D8B030D-6E8A-4147-A177-3AD203B41FA5}">
                      <a16:colId xmlns:a16="http://schemas.microsoft.com/office/drawing/2014/main" val="1242711182"/>
                    </a:ext>
                  </a:extLst>
                </a:gridCol>
              </a:tblGrid>
              <a:tr h="594083">
                <a:tc>
                  <a:txBody>
                    <a:bodyPr/>
                    <a:lstStyle/>
                    <a:p>
                      <a:pPr algn="ctr"/>
                      <a:r>
                        <a:rPr lang="en-GB" sz="1400" dirty="0">
                          <a:latin typeface="K26AlphaSans" panose="02000500000000000000" pitchFamily="2" charset="0"/>
                        </a:rPr>
                        <a:t>My word/part of speech?</a:t>
                      </a:r>
                    </a:p>
                  </a:txBody>
                  <a:tcPr/>
                </a:tc>
                <a:tc>
                  <a:txBody>
                    <a:bodyPr/>
                    <a:lstStyle/>
                    <a:p>
                      <a:pPr algn="ctr"/>
                      <a:r>
                        <a:rPr lang="en-GB" sz="1400" dirty="0">
                          <a:latin typeface="K26AlphaSans" panose="02000500000000000000" pitchFamily="2" charset="0"/>
                        </a:rPr>
                        <a:t>I think it means</a:t>
                      </a:r>
                    </a:p>
                  </a:txBody>
                  <a:tcPr/>
                </a:tc>
                <a:tc>
                  <a:txBody>
                    <a:bodyPr/>
                    <a:lstStyle/>
                    <a:p>
                      <a:pPr algn="ctr"/>
                      <a:r>
                        <a:rPr lang="en-GB" sz="1200" dirty="0">
                          <a:latin typeface="K26AlphaSans" panose="02000500000000000000" pitchFamily="2" charset="0"/>
                        </a:rPr>
                        <a:t>Glossary or Dictionary definition</a:t>
                      </a:r>
                    </a:p>
                  </a:txBody>
                  <a:tcPr/>
                </a:tc>
                <a:extLst>
                  <a:ext uri="{0D108BD9-81ED-4DB2-BD59-A6C34878D82A}">
                    <a16:rowId xmlns:a16="http://schemas.microsoft.com/office/drawing/2014/main" val="4013294265"/>
                  </a:ext>
                </a:extLst>
              </a:tr>
              <a:tr h="731520">
                <a:tc>
                  <a:txBody>
                    <a:bodyPr/>
                    <a:lstStyle/>
                    <a:p>
                      <a:pPr marL="180975" indent="-180975" algn="l">
                        <a:buAutoNum type="arabicPeriod"/>
                      </a:pPr>
                      <a:r>
                        <a:rPr lang="en-GB" sz="1400" baseline="0" dirty="0">
                          <a:latin typeface="K26AlphaSans" panose="02000500000000000000" pitchFamily="2" charset="0"/>
                        </a:rPr>
                        <a:t>moored      </a:t>
                      </a:r>
                    </a:p>
                    <a:p>
                      <a:pPr marL="0" indent="0" algn="l">
                        <a:buNone/>
                      </a:pPr>
                      <a:r>
                        <a:rPr lang="en-GB" sz="1400" baseline="0" dirty="0">
                          <a:latin typeface="K26AlphaSans" panose="02000500000000000000" pitchFamily="2" charset="0"/>
                        </a:rPr>
                        <a:t>(p 129)/________</a:t>
                      </a:r>
                    </a:p>
                  </a:txBody>
                  <a:tcPr/>
                </a:tc>
                <a:tc>
                  <a:txBody>
                    <a:bodyPr/>
                    <a:lstStyle/>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3610404555"/>
                  </a:ext>
                </a:extLst>
              </a:tr>
              <a:tr h="731520">
                <a:tc>
                  <a:txBody>
                    <a:bodyPr/>
                    <a:lstStyle/>
                    <a:p>
                      <a:pPr algn="l"/>
                      <a:r>
                        <a:rPr lang="en-GB" sz="1400" dirty="0">
                          <a:latin typeface="K26AlphaSans" panose="02000500000000000000" pitchFamily="2" charset="0"/>
                        </a:rPr>
                        <a:t>2. vulnerable   (p 130)/________</a:t>
                      </a:r>
                    </a:p>
                  </a:txBody>
                  <a:tcPr/>
                </a:tc>
                <a:tc>
                  <a:txBody>
                    <a:bodyPr/>
                    <a:lstStyle/>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4056864871"/>
                  </a:ext>
                </a:extLst>
              </a:tr>
              <a:tr h="731520">
                <a:tc>
                  <a:txBody>
                    <a:bodyPr/>
                    <a:lstStyle/>
                    <a:p>
                      <a:pPr algn="l"/>
                      <a:r>
                        <a:rPr lang="en-GB" sz="1400" dirty="0">
                          <a:latin typeface="K26AlphaSans" panose="02000500000000000000" pitchFamily="2" charset="0"/>
                        </a:rPr>
                        <a:t>3. impulse </a:t>
                      </a:r>
                    </a:p>
                    <a:p>
                      <a:pPr algn="l"/>
                      <a:r>
                        <a:rPr lang="en-GB" sz="1400" dirty="0">
                          <a:latin typeface="K26AlphaSans" panose="02000500000000000000" pitchFamily="2" charset="0"/>
                        </a:rPr>
                        <a:t>(p 133)/_________</a:t>
                      </a:r>
                    </a:p>
                  </a:txBody>
                  <a:tcPr/>
                </a:tc>
                <a:tc>
                  <a:txBody>
                    <a:bodyPr/>
                    <a:lstStyle/>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258627234"/>
                  </a:ext>
                </a:extLst>
              </a:tr>
              <a:tr h="701593">
                <a:tc>
                  <a:txBody>
                    <a:bodyPr/>
                    <a:lstStyle/>
                    <a:p>
                      <a:pPr algn="l"/>
                      <a:r>
                        <a:rPr lang="en-GB" sz="1400" dirty="0">
                          <a:latin typeface="K26AlphaSans" panose="02000500000000000000" pitchFamily="2" charset="0"/>
                        </a:rPr>
                        <a:t>4. promenade       (p 137)/_________</a:t>
                      </a:r>
                    </a:p>
                  </a:txBody>
                  <a:tcPr/>
                </a:tc>
                <a:tc>
                  <a:txBody>
                    <a:bodyPr/>
                    <a:lstStyle/>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1052465315"/>
                  </a:ext>
                </a:extLst>
              </a:tr>
              <a:tr h="701593">
                <a:tc>
                  <a:txBody>
                    <a:bodyPr/>
                    <a:lstStyle/>
                    <a:p>
                      <a:pPr algn="l"/>
                      <a:r>
                        <a:rPr lang="en-GB" sz="1400" dirty="0">
                          <a:latin typeface="K26AlphaSans" panose="02000500000000000000" pitchFamily="2" charset="0"/>
                        </a:rPr>
                        <a:t>5. suffocating </a:t>
                      </a:r>
                      <a:r>
                        <a:rPr lang="en-GB" sz="1400" baseline="0" dirty="0">
                          <a:latin typeface="K26AlphaSans" panose="02000500000000000000" pitchFamily="2" charset="0"/>
                        </a:rPr>
                        <a:t>(p 138)/</a:t>
                      </a:r>
                    </a:p>
                    <a:p>
                      <a:pPr algn="l"/>
                      <a:r>
                        <a:rPr lang="en-GB" sz="1400" baseline="0" dirty="0">
                          <a:latin typeface="K26AlphaSans" panose="02000500000000000000" pitchFamily="2" charset="0"/>
                        </a:rPr>
                        <a:t>________________</a:t>
                      </a: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3917361921"/>
                  </a:ext>
                </a:extLst>
              </a:tr>
              <a:tr h="701593">
                <a:tc>
                  <a:txBody>
                    <a:bodyPr/>
                    <a:lstStyle/>
                    <a:p>
                      <a:pPr algn="l"/>
                      <a:r>
                        <a:rPr lang="en-GB" sz="1400" dirty="0">
                          <a:latin typeface="K26AlphaSans" panose="02000500000000000000" pitchFamily="2" charset="0"/>
                        </a:rPr>
                        <a:t>6. subterranean (p 146)/_________</a:t>
                      </a:r>
                    </a:p>
                  </a:txBody>
                  <a:tcPr/>
                </a:tc>
                <a:tc>
                  <a:txBody>
                    <a:bodyPr/>
                    <a:lstStyle/>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2148540551"/>
                  </a:ext>
                </a:extLst>
              </a:tr>
              <a:tr h="731520">
                <a:tc>
                  <a:txBody>
                    <a:bodyPr/>
                    <a:lstStyle/>
                    <a:p>
                      <a:pPr algn="l"/>
                      <a:r>
                        <a:rPr lang="en-GB" sz="1400" dirty="0">
                          <a:latin typeface="K26AlphaSans" panose="02000500000000000000" pitchFamily="2" charset="0"/>
                        </a:rPr>
                        <a:t>7. reproachfully</a:t>
                      </a:r>
                      <a:r>
                        <a:rPr lang="en-GB" sz="1100" dirty="0">
                          <a:latin typeface="K26AlphaSans" panose="02000500000000000000" pitchFamily="2" charset="0"/>
                        </a:rPr>
                        <a:t> </a:t>
                      </a:r>
                      <a:r>
                        <a:rPr lang="en-GB" sz="1400" dirty="0">
                          <a:latin typeface="K26AlphaSans" panose="02000500000000000000" pitchFamily="2" charset="0"/>
                        </a:rPr>
                        <a:t>(p 147)/_________</a:t>
                      </a:r>
                    </a:p>
                  </a:txBody>
                  <a:tcPr/>
                </a:tc>
                <a:tc>
                  <a:txBody>
                    <a:bodyPr/>
                    <a:lstStyle/>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1246447807"/>
                  </a:ext>
                </a:extLst>
              </a:tr>
            </a:tbl>
          </a:graphicData>
        </a:graphic>
      </p:graphicFrame>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3627" y="357351"/>
            <a:ext cx="5273364" cy="6918659"/>
          </a:xfrm>
          <a:prstGeom prst="rect">
            <a:avLst/>
          </a:prstGeom>
        </p:spPr>
      </p:pic>
      <p:sp>
        <p:nvSpPr>
          <p:cNvPr id="10" name="Title 1"/>
          <p:cNvSpPr txBox="1">
            <a:spLocks/>
          </p:cNvSpPr>
          <p:nvPr/>
        </p:nvSpPr>
        <p:spPr>
          <a:xfrm>
            <a:off x="6415545" y="371201"/>
            <a:ext cx="2998218" cy="731783"/>
          </a:xfrm>
          <a:prstGeom prst="rect">
            <a:avLst/>
          </a:prstGeom>
        </p:spPr>
        <p:txBody>
          <a:bodyPr vert="horz" lIns="91440" tIns="45720" rIns="91440" bIns="45720" rtlCol="0" anchor="ctr">
            <a:norm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algn="ctr"/>
            <a:r>
              <a:rPr lang="en-GB" sz="2000" dirty="0">
                <a:latin typeface="K26AlphaSans" panose="02000500000000000000" pitchFamily="2" charset="0"/>
              </a:rPr>
              <a:t>Building our Vocabulary</a:t>
            </a:r>
          </a:p>
        </p:txBody>
      </p:sp>
      <p:sp>
        <p:nvSpPr>
          <p:cNvPr id="11" name="Title 1"/>
          <p:cNvSpPr txBox="1">
            <a:spLocks/>
          </p:cNvSpPr>
          <p:nvPr/>
        </p:nvSpPr>
        <p:spPr>
          <a:xfrm>
            <a:off x="1322383" y="6477260"/>
            <a:ext cx="3176661" cy="731783"/>
          </a:xfrm>
          <a:prstGeom prst="rect">
            <a:avLst/>
          </a:prstGeom>
        </p:spPr>
        <p:txBody>
          <a:bodyPr vert="horz" lIns="91440" tIns="45720" rIns="91440" bIns="45720" rtlCol="0" anchor="ctr">
            <a:norm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algn="ctr"/>
            <a:r>
              <a:rPr lang="en-GB" sz="1800" dirty="0" err="1">
                <a:latin typeface="K26AlphaSans" panose="02000500000000000000" pitchFamily="2" charset="0"/>
              </a:rPr>
              <a:t>Groosham</a:t>
            </a:r>
            <a:r>
              <a:rPr lang="en-GB" sz="1800" dirty="0">
                <a:latin typeface="K26AlphaSans" panose="02000500000000000000" pitchFamily="2" charset="0"/>
              </a:rPr>
              <a:t> Grange – Chapters 13-15</a:t>
            </a:r>
          </a:p>
        </p:txBody>
      </p:sp>
      <p:sp>
        <p:nvSpPr>
          <p:cNvPr id="12" name="Title 1"/>
          <p:cNvSpPr txBox="1">
            <a:spLocks/>
          </p:cNvSpPr>
          <p:nvPr/>
        </p:nvSpPr>
        <p:spPr>
          <a:xfrm>
            <a:off x="6326323" y="6477260"/>
            <a:ext cx="3176661" cy="731783"/>
          </a:xfrm>
          <a:prstGeom prst="rect">
            <a:avLst/>
          </a:prstGeom>
        </p:spPr>
        <p:txBody>
          <a:bodyPr vert="horz" lIns="91440" tIns="45720" rIns="91440" bIns="45720" rtlCol="0" anchor="ctr">
            <a:norm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algn="ctr"/>
            <a:r>
              <a:rPr lang="en-GB" sz="1800" dirty="0" err="1">
                <a:latin typeface="K26AlphaSans" panose="02000500000000000000" pitchFamily="2" charset="0"/>
              </a:rPr>
              <a:t>Groosham</a:t>
            </a:r>
            <a:r>
              <a:rPr lang="en-GB" sz="1800" dirty="0">
                <a:latin typeface="K26AlphaSans" panose="02000500000000000000" pitchFamily="2" charset="0"/>
              </a:rPr>
              <a:t> Grange – Chapters 13-15</a:t>
            </a:r>
          </a:p>
        </p:txBody>
      </p:sp>
      <p:graphicFrame>
        <p:nvGraphicFramePr>
          <p:cNvPr id="14" name="Table 13"/>
          <p:cNvGraphicFramePr>
            <a:graphicFrameLocks noGrp="1"/>
          </p:cNvGraphicFramePr>
          <p:nvPr>
            <p:extLst/>
          </p:nvPr>
        </p:nvGraphicFramePr>
        <p:xfrm>
          <a:off x="5414309" y="947333"/>
          <a:ext cx="4752000" cy="5654869"/>
        </p:xfrm>
        <a:graphic>
          <a:graphicData uri="http://schemas.openxmlformats.org/drawingml/2006/table">
            <a:tbl>
              <a:tblPr firstRow="1" bandRow="1">
                <a:tableStyleId>{5940675A-B579-460E-94D1-54222C63F5DA}</a:tableStyleId>
              </a:tblPr>
              <a:tblGrid>
                <a:gridCol w="1494631">
                  <a:extLst>
                    <a:ext uri="{9D8B030D-6E8A-4147-A177-3AD203B41FA5}">
                      <a16:colId xmlns:a16="http://schemas.microsoft.com/office/drawing/2014/main" val="2809212219"/>
                    </a:ext>
                  </a:extLst>
                </a:gridCol>
                <a:gridCol w="1567543">
                  <a:extLst>
                    <a:ext uri="{9D8B030D-6E8A-4147-A177-3AD203B41FA5}">
                      <a16:colId xmlns:a16="http://schemas.microsoft.com/office/drawing/2014/main" val="4283171798"/>
                    </a:ext>
                  </a:extLst>
                </a:gridCol>
                <a:gridCol w="1689826">
                  <a:extLst>
                    <a:ext uri="{9D8B030D-6E8A-4147-A177-3AD203B41FA5}">
                      <a16:colId xmlns:a16="http://schemas.microsoft.com/office/drawing/2014/main" val="1242711182"/>
                    </a:ext>
                  </a:extLst>
                </a:gridCol>
              </a:tblGrid>
              <a:tr h="594083">
                <a:tc>
                  <a:txBody>
                    <a:bodyPr/>
                    <a:lstStyle/>
                    <a:p>
                      <a:pPr algn="ctr"/>
                      <a:r>
                        <a:rPr lang="en-GB" sz="1400" dirty="0">
                          <a:latin typeface="K26AlphaSans" panose="02000500000000000000" pitchFamily="2" charset="0"/>
                        </a:rPr>
                        <a:t>My word/part of speech?</a:t>
                      </a:r>
                    </a:p>
                  </a:txBody>
                  <a:tcPr/>
                </a:tc>
                <a:tc>
                  <a:txBody>
                    <a:bodyPr/>
                    <a:lstStyle/>
                    <a:p>
                      <a:pPr algn="ctr"/>
                      <a:r>
                        <a:rPr lang="en-GB" sz="1400" dirty="0">
                          <a:latin typeface="K26AlphaSans" panose="02000500000000000000" pitchFamily="2" charset="0"/>
                        </a:rPr>
                        <a:t>I think it means</a:t>
                      </a:r>
                    </a:p>
                  </a:txBody>
                  <a:tcPr/>
                </a:tc>
                <a:tc>
                  <a:txBody>
                    <a:bodyPr/>
                    <a:lstStyle/>
                    <a:p>
                      <a:pPr algn="ctr"/>
                      <a:r>
                        <a:rPr lang="en-GB" sz="1200" dirty="0">
                          <a:latin typeface="K26AlphaSans" panose="02000500000000000000" pitchFamily="2" charset="0"/>
                        </a:rPr>
                        <a:t>Glossary or Dictionary definition</a:t>
                      </a:r>
                    </a:p>
                  </a:txBody>
                  <a:tcPr/>
                </a:tc>
                <a:extLst>
                  <a:ext uri="{0D108BD9-81ED-4DB2-BD59-A6C34878D82A}">
                    <a16:rowId xmlns:a16="http://schemas.microsoft.com/office/drawing/2014/main" val="4013294265"/>
                  </a:ext>
                </a:extLst>
              </a:tr>
              <a:tr h="731520">
                <a:tc>
                  <a:txBody>
                    <a:bodyPr/>
                    <a:lstStyle/>
                    <a:p>
                      <a:pPr marL="180975" indent="-180975" algn="l">
                        <a:buAutoNum type="arabicPeriod"/>
                      </a:pPr>
                      <a:r>
                        <a:rPr lang="en-GB" sz="1400" baseline="0" dirty="0">
                          <a:latin typeface="K26AlphaSans" panose="02000500000000000000" pitchFamily="2" charset="0"/>
                        </a:rPr>
                        <a:t>moored      </a:t>
                      </a:r>
                    </a:p>
                    <a:p>
                      <a:pPr marL="0" indent="0" algn="l">
                        <a:buNone/>
                      </a:pPr>
                      <a:r>
                        <a:rPr lang="en-GB" sz="1400" baseline="0" dirty="0">
                          <a:latin typeface="K26AlphaSans" panose="02000500000000000000" pitchFamily="2" charset="0"/>
                        </a:rPr>
                        <a:t>(p 129)/________</a:t>
                      </a:r>
                    </a:p>
                  </a:txBody>
                  <a:tcPr/>
                </a:tc>
                <a:tc>
                  <a:txBody>
                    <a:bodyPr/>
                    <a:lstStyle/>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3610404555"/>
                  </a:ext>
                </a:extLst>
              </a:tr>
              <a:tr h="731520">
                <a:tc>
                  <a:txBody>
                    <a:bodyPr/>
                    <a:lstStyle/>
                    <a:p>
                      <a:pPr algn="l"/>
                      <a:r>
                        <a:rPr lang="en-GB" sz="1400" dirty="0">
                          <a:latin typeface="K26AlphaSans" panose="02000500000000000000" pitchFamily="2" charset="0"/>
                        </a:rPr>
                        <a:t>2. vulnerable   (p 130)/________</a:t>
                      </a:r>
                    </a:p>
                  </a:txBody>
                  <a:tcPr/>
                </a:tc>
                <a:tc>
                  <a:txBody>
                    <a:bodyPr/>
                    <a:lstStyle/>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4056864871"/>
                  </a:ext>
                </a:extLst>
              </a:tr>
              <a:tr h="731520">
                <a:tc>
                  <a:txBody>
                    <a:bodyPr/>
                    <a:lstStyle/>
                    <a:p>
                      <a:pPr algn="l"/>
                      <a:r>
                        <a:rPr lang="en-GB" sz="1400" dirty="0">
                          <a:latin typeface="K26AlphaSans" panose="02000500000000000000" pitchFamily="2" charset="0"/>
                        </a:rPr>
                        <a:t>3. impulse </a:t>
                      </a:r>
                    </a:p>
                    <a:p>
                      <a:pPr algn="l"/>
                      <a:r>
                        <a:rPr lang="en-GB" sz="1400" dirty="0">
                          <a:latin typeface="K26AlphaSans" panose="02000500000000000000" pitchFamily="2" charset="0"/>
                        </a:rPr>
                        <a:t>(p 133)/_________</a:t>
                      </a:r>
                    </a:p>
                  </a:txBody>
                  <a:tcPr/>
                </a:tc>
                <a:tc>
                  <a:txBody>
                    <a:bodyPr/>
                    <a:lstStyle/>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258627234"/>
                  </a:ext>
                </a:extLst>
              </a:tr>
              <a:tr h="701593">
                <a:tc>
                  <a:txBody>
                    <a:bodyPr/>
                    <a:lstStyle/>
                    <a:p>
                      <a:pPr algn="l"/>
                      <a:r>
                        <a:rPr lang="en-GB" sz="1400" dirty="0">
                          <a:latin typeface="K26AlphaSans" panose="02000500000000000000" pitchFamily="2" charset="0"/>
                        </a:rPr>
                        <a:t>4. promenade       (p 137)/_________</a:t>
                      </a:r>
                    </a:p>
                  </a:txBody>
                  <a:tcPr/>
                </a:tc>
                <a:tc>
                  <a:txBody>
                    <a:bodyPr/>
                    <a:lstStyle/>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1052465315"/>
                  </a:ext>
                </a:extLst>
              </a:tr>
              <a:tr h="701593">
                <a:tc>
                  <a:txBody>
                    <a:bodyPr/>
                    <a:lstStyle/>
                    <a:p>
                      <a:pPr algn="l"/>
                      <a:r>
                        <a:rPr lang="en-GB" sz="1400" dirty="0">
                          <a:latin typeface="K26AlphaSans" panose="02000500000000000000" pitchFamily="2" charset="0"/>
                        </a:rPr>
                        <a:t>5. suffocating </a:t>
                      </a:r>
                      <a:r>
                        <a:rPr lang="en-GB" sz="1400" baseline="0" dirty="0">
                          <a:latin typeface="K26AlphaSans" panose="02000500000000000000" pitchFamily="2" charset="0"/>
                        </a:rPr>
                        <a:t>(p 138)/</a:t>
                      </a:r>
                    </a:p>
                    <a:p>
                      <a:pPr algn="l"/>
                      <a:r>
                        <a:rPr lang="en-GB" sz="1400" baseline="0" dirty="0">
                          <a:latin typeface="K26AlphaSans" panose="02000500000000000000" pitchFamily="2" charset="0"/>
                        </a:rPr>
                        <a:t>________________</a:t>
                      </a: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3917361921"/>
                  </a:ext>
                </a:extLst>
              </a:tr>
              <a:tr h="701593">
                <a:tc>
                  <a:txBody>
                    <a:bodyPr/>
                    <a:lstStyle/>
                    <a:p>
                      <a:pPr algn="l"/>
                      <a:r>
                        <a:rPr lang="en-GB" sz="1400" dirty="0">
                          <a:latin typeface="K26AlphaSans" panose="02000500000000000000" pitchFamily="2" charset="0"/>
                        </a:rPr>
                        <a:t>6. subterranean (p 146)/_________</a:t>
                      </a:r>
                    </a:p>
                  </a:txBody>
                  <a:tcPr/>
                </a:tc>
                <a:tc>
                  <a:txBody>
                    <a:bodyPr/>
                    <a:lstStyle/>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2148540551"/>
                  </a:ext>
                </a:extLst>
              </a:tr>
              <a:tr h="731520">
                <a:tc>
                  <a:txBody>
                    <a:bodyPr/>
                    <a:lstStyle/>
                    <a:p>
                      <a:pPr algn="l"/>
                      <a:r>
                        <a:rPr lang="en-GB" sz="1400" dirty="0">
                          <a:latin typeface="K26AlphaSans" panose="02000500000000000000" pitchFamily="2" charset="0"/>
                        </a:rPr>
                        <a:t>7. reproachfully</a:t>
                      </a:r>
                      <a:r>
                        <a:rPr lang="en-GB" sz="1100" dirty="0">
                          <a:latin typeface="K26AlphaSans" panose="02000500000000000000" pitchFamily="2" charset="0"/>
                        </a:rPr>
                        <a:t> </a:t>
                      </a:r>
                      <a:r>
                        <a:rPr lang="en-GB" sz="1400" dirty="0">
                          <a:latin typeface="K26AlphaSans" panose="02000500000000000000" pitchFamily="2" charset="0"/>
                        </a:rPr>
                        <a:t>(p 147)/_________</a:t>
                      </a:r>
                    </a:p>
                  </a:txBody>
                  <a:tcPr/>
                </a:tc>
                <a:tc>
                  <a:txBody>
                    <a:bodyPr/>
                    <a:lstStyle/>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1246447807"/>
                  </a:ext>
                </a:extLst>
              </a:tr>
            </a:tbl>
          </a:graphicData>
        </a:graphic>
      </p:graphicFrame>
    </p:spTree>
    <p:extLst>
      <p:ext uri="{BB962C8B-B14F-4D97-AF65-F5344CB8AC3E}">
        <p14:creationId xmlns:p14="http://schemas.microsoft.com/office/powerpoint/2010/main" val="2503358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26043649"/>
              </p:ext>
            </p:extLst>
          </p:nvPr>
        </p:nvGraphicFramePr>
        <p:xfrm>
          <a:off x="608489" y="489479"/>
          <a:ext cx="9612000" cy="6588000"/>
        </p:xfrm>
        <a:graphic>
          <a:graphicData uri="http://schemas.openxmlformats.org/drawingml/2006/table">
            <a:tbl>
              <a:tblPr firstRow="1" bandRow="1">
                <a:tableStyleId>{5940675A-B579-460E-94D1-54222C63F5DA}</a:tableStyleId>
              </a:tblPr>
              <a:tblGrid>
                <a:gridCol w="3204000">
                  <a:extLst>
                    <a:ext uri="{9D8B030D-6E8A-4147-A177-3AD203B41FA5}">
                      <a16:colId xmlns:a16="http://schemas.microsoft.com/office/drawing/2014/main" val="20000"/>
                    </a:ext>
                  </a:extLst>
                </a:gridCol>
                <a:gridCol w="3204000">
                  <a:extLst>
                    <a:ext uri="{9D8B030D-6E8A-4147-A177-3AD203B41FA5}">
                      <a16:colId xmlns:a16="http://schemas.microsoft.com/office/drawing/2014/main" val="20001"/>
                    </a:ext>
                  </a:extLst>
                </a:gridCol>
                <a:gridCol w="3204000">
                  <a:extLst>
                    <a:ext uri="{9D8B030D-6E8A-4147-A177-3AD203B41FA5}">
                      <a16:colId xmlns:a16="http://schemas.microsoft.com/office/drawing/2014/main" val="20002"/>
                    </a:ext>
                  </a:extLst>
                </a:gridCol>
              </a:tblGrid>
              <a:tr h="2196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2196000">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1"/>
                  </a:ext>
                </a:extLst>
              </a:tr>
              <a:tr h="2196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4118318" y="553547"/>
            <a:ext cx="2931987" cy="369332"/>
          </a:xfrm>
          <a:prstGeom prst="rect">
            <a:avLst/>
          </a:prstGeom>
          <a:noFill/>
        </p:spPr>
        <p:txBody>
          <a:bodyPr wrap="square" rtlCol="0">
            <a:spAutoFit/>
          </a:bodyPr>
          <a:lstStyle/>
          <a:p>
            <a:r>
              <a:rPr lang="en-GB" dirty="0">
                <a:latin typeface="K26AlphaABC" panose="02000500000000000000" pitchFamily="2" charset="0"/>
                <a:ea typeface="KB3PurplePetals" panose="02000603000000000000" pitchFamily="2" charset="0"/>
              </a:rPr>
              <a:t>Setting and Characters</a:t>
            </a:r>
          </a:p>
        </p:txBody>
      </p:sp>
      <p:sp>
        <p:nvSpPr>
          <p:cNvPr id="14" name="TextBox 13"/>
          <p:cNvSpPr txBox="1"/>
          <p:nvPr/>
        </p:nvSpPr>
        <p:spPr>
          <a:xfrm>
            <a:off x="7383418" y="584325"/>
            <a:ext cx="2999742"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Understanding Characters</a:t>
            </a:r>
          </a:p>
        </p:txBody>
      </p:sp>
      <p:sp>
        <p:nvSpPr>
          <p:cNvPr id="15" name="TextBox 14"/>
          <p:cNvSpPr txBox="1"/>
          <p:nvPr/>
        </p:nvSpPr>
        <p:spPr>
          <a:xfrm>
            <a:off x="967415" y="2735366"/>
            <a:ext cx="1926187" cy="369332"/>
          </a:xfrm>
          <a:prstGeom prst="rect">
            <a:avLst/>
          </a:prstGeom>
          <a:noFill/>
        </p:spPr>
        <p:txBody>
          <a:bodyPr wrap="square" rtlCol="0">
            <a:spAutoFit/>
          </a:bodyPr>
          <a:lstStyle/>
          <a:p>
            <a:r>
              <a:rPr lang="en-GB" dirty="0">
                <a:latin typeface="K26AlphaABC" panose="02000500000000000000" pitchFamily="2" charset="0"/>
                <a:ea typeface="KB3PurplePetals" panose="02000603000000000000" pitchFamily="2" charset="0"/>
              </a:rPr>
              <a:t>Answer This!</a:t>
            </a:r>
          </a:p>
        </p:txBody>
      </p:sp>
      <p:sp>
        <p:nvSpPr>
          <p:cNvPr id="18" name="TextBox 17"/>
          <p:cNvSpPr txBox="1"/>
          <p:nvPr/>
        </p:nvSpPr>
        <p:spPr>
          <a:xfrm>
            <a:off x="769023" y="553547"/>
            <a:ext cx="3304586" cy="353943"/>
          </a:xfrm>
          <a:prstGeom prst="rect">
            <a:avLst/>
          </a:prstGeom>
          <a:noFill/>
        </p:spPr>
        <p:txBody>
          <a:bodyPr wrap="square" rtlCol="0">
            <a:spAutoFit/>
          </a:bodyPr>
          <a:lstStyle/>
          <a:p>
            <a:r>
              <a:rPr lang="en-GB" sz="1700" dirty="0">
                <a:latin typeface="K26AlphaABC" panose="02000500000000000000" pitchFamily="2" charset="0"/>
                <a:ea typeface="KB3PurplePetals" panose="02000603000000000000" pitchFamily="2" charset="0"/>
              </a:rPr>
              <a:t>Predict from Chapter Titles</a:t>
            </a:r>
          </a:p>
        </p:txBody>
      </p:sp>
      <p:sp>
        <p:nvSpPr>
          <p:cNvPr id="20" name="TextBox 19"/>
          <p:cNvSpPr txBox="1"/>
          <p:nvPr/>
        </p:nvSpPr>
        <p:spPr>
          <a:xfrm>
            <a:off x="7379007" y="2735366"/>
            <a:ext cx="2908536" cy="369332"/>
          </a:xfrm>
          <a:prstGeom prst="rect">
            <a:avLst/>
          </a:prstGeom>
          <a:noFill/>
        </p:spPr>
        <p:txBody>
          <a:bodyPr wrap="square" rtlCol="0">
            <a:spAutoFit/>
          </a:bodyPr>
          <a:lstStyle/>
          <a:p>
            <a:r>
              <a:rPr lang="en-GB" dirty="0">
                <a:latin typeface="K26AlphaABC" panose="02000500000000000000" pitchFamily="2" charset="0"/>
                <a:ea typeface="KB3PurplePetals" panose="02000603000000000000" pitchFamily="2" charset="0"/>
              </a:rPr>
              <a:t>Building our Vocabulary</a:t>
            </a:r>
          </a:p>
        </p:txBody>
      </p:sp>
      <p:sp>
        <p:nvSpPr>
          <p:cNvPr id="23" name="TextBox 22"/>
          <p:cNvSpPr txBox="1"/>
          <p:nvPr/>
        </p:nvSpPr>
        <p:spPr>
          <a:xfrm>
            <a:off x="998226" y="4881082"/>
            <a:ext cx="2906382" cy="369332"/>
          </a:xfrm>
          <a:prstGeom prst="rect">
            <a:avLst/>
          </a:prstGeom>
          <a:noFill/>
        </p:spPr>
        <p:txBody>
          <a:bodyPr wrap="square" rtlCol="0">
            <a:spAutoFit/>
          </a:bodyPr>
          <a:lstStyle/>
          <a:p>
            <a:r>
              <a:rPr lang="en-GB" dirty="0">
                <a:latin typeface="K26AlphaABC" panose="02000500000000000000" pitchFamily="2" charset="0"/>
                <a:ea typeface="KB3PurplePetals" panose="02000603000000000000" pitchFamily="2" charset="0"/>
              </a:rPr>
              <a:t>Making Connections</a:t>
            </a:r>
          </a:p>
        </p:txBody>
      </p:sp>
      <p:sp>
        <p:nvSpPr>
          <p:cNvPr id="25" name="TextBox 24"/>
          <p:cNvSpPr txBox="1"/>
          <p:nvPr/>
        </p:nvSpPr>
        <p:spPr>
          <a:xfrm>
            <a:off x="664204" y="553547"/>
            <a:ext cx="250455" cy="369332"/>
          </a:xfrm>
          <a:prstGeom prst="rect">
            <a:avLst/>
          </a:prstGeom>
          <a:noFill/>
        </p:spPr>
        <p:txBody>
          <a:bodyPr wrap="square" rtlCol="0">
            <a:spAutoFit/>
          </a:bodyPr>
          <a:lstStyle/>
          <a:p>
            <a:r>
              <a:rPr lang="en-GB" dirty="0">
                <a:latin typeface="K26AlphaABC" panose="02000500000000000000" pitchFamily="2" charset="0"/>
              </a:rPr>
              <a:t>1</a:t>
            </a:r>
          </a:p>
        </p:txBody>
      </p:sp>
      <p:sp>
        <p:nvSpPr>
          <p:cNvPr id="26" name="TextBox 25"/>
          <p:cNvSpPr txBox="1"/>
          <p:nvPr/>
        </p:nvSpPr>
        <p:spPr>
          <a:xfrm>
            <a:off x="3849512" y="553547"/>
            <a:ext cx="250455" cy="369332"/>
          </a:xfrm>
          <a:prstGeom prst="rect">
            <a:avLst/>
          </a:prstGeom>
          <a:noFill/>
        </p:spPr>
        <p:txBody>
          <a:bodyPr wrap="square" rtlCol="0">
            <a:spAutoFit/>
          </a:bodyPr>
          <a:lstStyle/>
          <a:p>
            <a:r>
              <a:rPr lang="en-GB" dirty="0">
                <a:latin typeface="K26AlphaABC" panose="02000500000000000000" pitchFamily="2" charset="0"/>
              </a:rPr>
              <a:t>2</a:t>
            </a:r>
          </a:p>
        </p:txBody>
      </p:sp>
      <p:sp>
        <p:nvSpPr>
          <p:cNvPr id="27" name="TextBox 26"/>
          <p:cNvSpPr txBox="1"/>
          <p:nvPr/>
        </p:nvSpPr>
        <p:spPr>
          <a:xfrm>
            <a:off x="7066649" y="553547"/>
            <a:ext cx="250455" cy="369332"/>
          </a:xfrm>
          <a:prstGeom prst="rect">
            <a:avLst/>
          </a:prstGeom>
          <a:noFill/>
        </p:spPr>
        <p:txBody>
          <a:bodyPr wrap="square" rtlCol="0">
            <a:spAutoFit/>
          </a:bodyPr>
          <a:lstStyle/>
          <a:p>
            <a:r>
              <a:rPr lang="en-GB" dirty="0">
                <a:latin typeface="K26AlphaABC" panose="02000500000000000000" pitchFamily="2" charset="0"/>
              </a:rPr>
              <a:t>3</a:t>
            </a:r>
          </a:p>
        </p:txBody>
      </p:sp>
      <p:sp>
        <p:nvSpPr>
          <p:cNvPr id="28" name="TextBox 27"/>
          <p:cNvSpPr txBox="1"/>
          <p:nvPr/>
        </p:nvSpPr>
        <p:spPr>
          <a:xfrm>
            <a:off x="664204" y="2722277"/>
            <a:ext cx="250455" cy="369332"/>
          </a:xfrm>
          <a:prstGeom prst="rect">
            <a:avLst/>
          </a:prstGeom>
          <a:noFill/>
        </p:spPr>
        <p:txBody>
          <a:bodyPr wrap="square" rtlCol="0">
            <a:spAutoFit/>
          </a:bodyPr>
          <a:lstStyle/>
          <a:p>
            <a:r>
              <a:rPr lang="en-GB" dirty="0">
                <a:latin typeface="K26AlphaABC" panose="02000500000000000000" pitchFamily="2" charset="0"/>
              </a:rPr>
              <a:t>4</a:t>
            </a:r>
          </a:p>
        </p:txBody>
      </p:sp>
      <p:sp>
        <p:nvSpPr>
          <p:cNvPr id="29" name="TextBox 28"/>
          <p:cNvSpPr txBox="1"/>
          <p:nvPr/>
        </p:nvSpPr>
        <p:spPr>
          <a:xfrm>
            <a:off x="3804498" y="2712107"/>
            <a:ext cx="250455" cy="369332"/>
          </a:xfrm>
          <a:prstGeom prst="rect">
            <a:avLst/>
          </a:prstGeom>
          <a:noFill/>
        </p:spPr>
        <p:txBody>
          <a:bodyPr wrap="square" rtlCol="0">
            <a:spAutoFit/>
          </a:bodyPr>
          <a:lstStyle/>
          <a:p>
            <a:r>
              <a:rPr lang="en-GB" dirty="0">
                <a:latin typeface="K26AlphaABC" panose="02000500000000000000" pitchFamily="2" charset="0"/>
              </a:rPr>
              <a:t>5</a:t>
            </a:r>
          </a:p>
        </p:txBody>
      </p:sp>
      <p:sp>
        <p:nvSpPr>
          <p:cNvPr id="30" name="TextBox 29"/>
          <p:cNvSpPr txBox="1"/>
          <p:nvPr/>
        </p:nvSpPr>
        <p:spPr>
          <a:xfrm>
            <a:off x="7085338" y="2718620"/>
            <a:ext cx="250455" cy="369332"/>
          </a:xfrm>
          <a:prstGeom prst="rect">
            <a:avLst/>
          </a:prstGeom>
          <a:noFill/>
        </p:spPr>
        <p:txBody>
          <a:bodyPr wrap="square" rtlCol="0">
            <a:spAutoFit/>
          </a:bodyPr>
          <a:lstStyle/>
          <a:p>
            <a:r>
              <a:rPr lang="en-GB" dirty="0">
                <a:latin typeface="K26AlphaABC" panose="02000500000000000000" pitchFamily="2" charset="0"/>
              </a:rPr>
              <a:t>6</a:t>
            </a:r>
          </a:p>
        </p:txBody>
      </p:sp>
      <p:sp>
        <p:nvSpPr>
          <p:cNvPr id="31" name="TextBox 30"/>
          <p:cNvSpPr txBox="1"/>
          <p:nvPr/>
        </p:nvSpPr>
        <p:spPr>
          <a:xfrm>
            <a:off x="678603" y="4891007"/>
            <a:ext cx="250455" cy="369332"/>
          </a:xfrm>
          <a:prstGeom prst="rect">
            <a:avLst/>
          </a:prstGeom>
          <a:noFill/>
        </p:spPr>
        <p:txBody>
          <a:bodyPr wrap="square" rtlCol="0">
            <a:spAutoFit/>
          </a:bodyPr>
          <a:lstStyle/>
          <a:p>
            <a:r>
              <a:rPr lang="en-GB" dirty="0">
                <a:latin typeface="K26AlphaABC" panose="02000500000000000000" pitchFamily="2" charset="0"/>
              </a:rPr>
              <a:t>7</a:t>
            </a:r>
          </a:p>
        </p:txBody>
      </p:sp>
      <p:sp>
        <p:nvSpPr>
          <p:cNvPr id="32" name="TextBox 31"/>
          <p:cNvSpPr txBox="1"/>
          <p:nvPr/>
        </p:nvSpPr>
        <p:spPr>
          <a:xfrm>
            <a:off x="3904608" y="4915191"/>
            <a:ext cx="250455" cy="369332"/>
          </a:xfrm>
          <a:prstGeom prst="rect">
            <a:avLst/>
          </a:prstGeom>
          <a:noFill/>
        </p:spPr>
        <p:txBody>
          <a:bodyPr wrap="square" rtlCol="0">
            <a:spAutoFit/>
          </a:bodyPr>
          <a:lstStyle/>
          <a:p>
            <a:r>
              <a:rPr lang="en-GB" dirty="0">
                <a:latin typeface="K26AlphaABC" panose="02000500000000000000" pitchFamily="2" charset="0"/>
              </a:rPr>
              <a:t>8</a:t>
            </a:r>
          </a:p>
        </p:txBody>
      </p:sp>
      <p:sp>
        <p:nvSpPr>
          <p:cNvPr id="33" name="TextBox 32"/>
          <p:cNvSpPr txBox="1"/>
          <p:nvPr/>
        </p:nvSpPr>
        <p:spPr>
          <a:xfrm>
            <a:off x="7085338" y="4899353"/>
            <a:ext cx="250455" cy="369332"/>
          </a:xfrm>
          <a:prstGeom prst="rect">
            <a:avLst/>
          </a:prstGeom>
          <a:noFill/>
        </p:spPr>
        <p:txBody>
          <a:bodyPr wrap="square" rtlCol="0">
            <a:spAutoFit/>
          </a:bodyPr>
          <a:lstStyle/>
          <a:p>
            <a:r>
              <a:rPr lang="en-GB" dirty="0">
                <a:latin typeface="K26AlphaABC" panose="02000500000000000000" pitchFamily="2" charset="0"/>
              </a:rPr>
              <a:t>9</a:t>
            </a:r>
          </a:p>
        </p:txBody>
      </p:sp>
      <p:sp>
        <p:nvSpPr>
          <p:cNvPr id="35" name="TextBox 34"/>
          <p:cNvSpPr txBox="1"/>
          <p:nvPr/>
        </p:nvSpPr>
        <p:spPr>
          <a:xfrm>
            <a:off x="4244940" y="4941254"/>
            <a:ext cx="2301448" cy="369332"/>
          </a:xfrm>
          <a:prstGeom prst="rect">
            <a:avLst/>
          </a:prstGeom>
          <a:noFill/>
        </p:spPr>
        <p:txBody>
          <a:bodyPr wrap="square" rtlCol="0">
            <a:spAutoFit/>
          </a:bodyPr>
          <a:lstStyle/>
          <a:p>
            <a:r>
              <a:rPr lang="en-GB" dirty="0">
                <a:latin typeface="K26AlphaABC" panose="02000500000000000000" pitchFamily="2" charset="0"/>
                <a:ea typeface="KB3PurplePetals" panose="02000603000000000000" pitchFamily="2" charset="0"/>
              </a:rPr>
              <a:t>Answer This</a:t>
            </a:r>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0791" y="2730661"/>
            <a:ext cx="434709" cy="587445"/>
          </a:xfrm>
          <a:prstGeom prst="rect">
            <a:avLst/>
          </a:prstGeom>
        </p:spPr>
      </p:pic>
      <p:sp>
        <p:nvSpPr>
          <p:cNvPr id="36" name="TextBox 35"/>
          <p:cNvSpPr txBox="1"/>
          <p:nvPr/>
        </p:nvSpPr>
        <p:spPr>
          <a:xfrm>
            <a:off x="707159" y="801051"/>
            <a:ext cx="2993767" cy="1938992"/>
          </a:xfrm>
          <a:prstGeom prst="rect">
            <a:avLst/>
          </a:prstGeom>
          <a:noFill/>
        </p:spPr>
        <p:txBody>
          <a:bodyPr wrap="square" rtlCol="0">
            <a:spAutoFit/>
          </a:bodyPr>
          <a:lstStyle/>
          <a:p>
            <a:r>
              <a:rPr lang="en-GB" sz="1500" b="1" dirty="0">
                <a:latin typeface="K26AlphaABC" panose="02000500000000000000" pitchFamily="2" charset="0"/>
                <a:ea typeface="KB3PurplePetals" panose="02000603000000000000" pitchFamily="2" charset="0"/>
              </a:rPr>
              <a:t>I can </a:t>
            </a:r>
            <a:endParaRPr lang="en-GB" sz="1500" dirty="0">
              <a:latin typeface="K26AlphaABC" panose="02000500000000000000" pitchFamily="2" charset="0"/>
              <a:ea typeface="KB3PurplePetals" panose="02000603000000000000" pitchFamily="2" charset="0"/>
            </a:endParaRPr>
          </a:p>
          <a:p>
            <a:pPr marL="285750" indent="-285750">
              <a:buFont typeface="Arial" panose="020B0604020202020204" pitchFamily="34" charset="0"/>
              <a:buChar char="•"/>
            </a:pPr>
            <a:r>
              <a:rPr lang="en-GB" sz="1500" dirty="0">
                <a:latin typeface="K26AlphaABC" panose="02000500000000000000" pitchFamily="2" charset="0"/>
                <a:ea typeface="KB3PurplePetals" panose="02000603000000000000" pitchFamily="2" charset="0"/>
              </a:rPr>
              <a:t>Use what I already know about my story to predict what might happen later in the story</a:t>
            </a:r>
          </a:p>
          <a:p>
            <a:pPr marL="285750" indent="-285750">
              <a:buFont typeface="Arial" panose="020B0604020202020204" pitchFamily="34" charset="0"/>
              <a:buChar char="•"/>
            </a:pPr>
            <a:r>
              <a:rPr lang="en-GB" sz="1500" dirty="0">
                <a:latin typeface="K26AlphaABC" panose="02000500000000000000" pitchFamily="2" charset="0"/>
                <a:ea typeface="KB3PurplePetals" panose="02000603000000000000" pitchFamily="2" charset="0"/>
              </a:rPr>
              <a:t>Use Chapter titles to guide my understanding of the story</a:t>
            </a:r>
          </a:p>
        </p:txBody>
      </p:sp>
      <p:sp>
        <p:nvSpPr>
          <p:cNvPr id="37" name="TextBox 36"/>
          <p:cNvSpPr txBox="1"/>
          <p:nvPr/>
        </p:nvSpPr>
        <p:spPr>
          <a:xfrm>
            <a:off x="3886907" y="788504"/>
            <a:ext cx="3147054" cy="1938992"/>
          </a:xfrm>
          <a:prstGeom prst="rect">
            <a:avLst/>
          </a:prstGeom>
          <a:noFill/>
        </p:spPr>
        <p:txBody>
          <a:bodyPr wrap="square" rtlCol="0">
            <a:spAutoFit/>
          </a:bodyPr>
          <a:lstStyle/>
          <a:p>
            <a:r>
              <a:rPr lang="en-GB" sz="1500" b="1" dirty="0">
                <a:latin typeface="K26AlphaABC" panose="02000500000000000000" pitchFamily="2" charset="0"/>
                <a:ea typeface="KB3PurplePetals" panose="02000603000000000000" pitchFamily="2" charset="0"/>
              </a:rPr>
              <a:t>I can </a:t>
            </a:r>
          </a:p>
          <a:p>
            <a:pPr marL="285750" indent="-285750">
              <a:buFont typeface="Arial" panose="020B0604020202020204" pitchFamily="34" charset="0"/>
              <a:buChar char="•"/>
            </a:pPr>
            <a:r>
              <a:rPr lang="en-GB" sz="1500" dirty="0">
                <a:latin typeface="K26AlphaABC" panose="02000500000000000000" pitchFamily="2" charset="0"/>
                <a:ea typeface="KB3PurplePetals" panose="02000603000000000000" pitchFamily="2" charset="0"/>
              </a:rPr>
              <a:t>Read my book carefully</a:t>
            </a:r>
          </a:p>
          <a:p>
            <a:pPr marL="285750" indent="-285750">
              <a:buFont typeface="Arial" panose="020B0604020202020204" pitchFamily="34" charset="0"/>
              <a:buChar char="•"/>
            </a:pPr>
            <a:r>
              <a:rPr lang="en-GB" sz="1500" dirty="0">
                <a:latin typeface="K26AlphaABC" panose="02000500000000000000" pitchFamily="2" charset="0"/>
                <a:ea typeface="KB3PurplePetals" panose="02000603000000000000" pitchFamily="2" charset="0"/>
              </a:rPr>
              <a:t>Identify the setting of my story</a:t>
            </a:r>
          </a:p>
          <a:p>
            <a:pPr marL="285750" indent="-285750">
              <a:buFont typeface="Arial" panose="020B0604020202020204" pitchFamily="34" charset="0"/>
              <a:buChar char="•"/>
            </a:pPr>
            <a:r>
              <a:rPr lang="en-GB" sz="1500" dirty="0">
                <a:latin typeface="K26AlphaABC" panose="02000500000000000000" pitchFamily="2" charset="0"/>
                <a:ea typeface="KB3PurplePetals" panose="02000603000000000000" pitchFamily="2" charset="0"/>
              </a:rPr>
              <a:t>Identify the main characters and what they are doing</a:t>
            </a:r>
          </a:p>
          <a:p>
            <a:pPr marL="285750" indent="-285750">
              <a:buFont typeface="Arial" panose="020B0604020202020204" pitchFamily="34" charset="0"/>
              <a:buChar char="•"/>
            </a:pPr>
            <a:r>
              <a:rPr lang="en-GB" sz="1500" dirty="0">
                <a:latin typeface="K26AlphaABC" panose="02000500000000000000" pitchFamily="2" charset="0"/>
                <a:ea typeface="KB3PurplePetals" panose="02000603000000000000" pitchFamily="2" charset="0"/>
              </a:rPr>
              <a:t>Notice unusual events in my story</a:t>
            </a:r>
          </a:p>
        </p:txBody>
      </p:sp>
      <p:sp>
        <p:nvSpPr>
          <p:cNvPr id="38" name="TextBox 37"/>
          <p:cNvSpPr txBox="1"/>
          <p:nvPr/>
        </p:nvSpPr>
        <p:spPr>
          <a:xfrm>
            <a:off x="7000294" y="851151"/>
            <a:ext cx="3339821" cy="1692771"/>
          </a:xfrm>
          <a:prstGeom prst="rect">
            <a:avLst/>
          </a:prstGeom>
          <a:noFill/>
        </p:spPr>
        <p:txBody>
          <a:bodyPr wrap="square" rtlCol="0">
            <a:spAutoFit/>
          </a:bodyPr>
          <a:lstStyle/>
          <a:p>
            <a:r>
              <a:rPr lang="en-GB" sz="1300" b="1" dirty="0">
                <a:latin typeface="K26AlphaABC" panose="02000500000000000000" pitchFamily="2" charset="0"/>
                <a:ea typeface="KB3PurplePetals" panose="02000603000000000000" pitchFamily="2" charset="0"/>
              </a:rPr>
              <a:t>I can</a:t>
            </a:r>
            <a:endParaRPr lang="en-GB" sz="1300" dirty="0">
              <a:latin typeface="K26AlphaABC" panose="02000500000000000000" pitchFamily="2" charset="0"/>
              <a:ea typeface="KB3PurplePetals" panose="02000603000000000000" pitchFamily="2" charset="0"/>
            </a:endParaRP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Create a mind map for a character in my book</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Use the mind map to write a descriptive paragraph that has a</a:t>
            </a:r>
          </a:p>
          <a:p>
            <a:pPr marL="742950" lvl="1"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Opening sentence</a:t>
            </a:r>
          </a:p>
          <a:p>
            <a:pPr marL="742950" lvl="1"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Supporting facts</a:t>
            </a:r>
          </a:p>
          <a:p>
            <a:pPr marL="742950" lvl="1"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Closing sentence</a:t>
            </a:r>
          </a:p>
        </p:txBody>
      </p:sp>
      <p:sp>
        <p:nvSpPr>
          <p:cNvPr id="40" name="TextBox 39"/>
          <p:cNvSpPr txBox="1"/>
          <p:nvPr/>
        </p:nvSpPr>
        <p:spPr>
          <a:xfrm>
            <a:off x="789431" y="3178355"/>
            <a:ext cx="3060081" cy="1600438"/>
          </a:xfrm>
          <a:prstGeom prst="rect">
            <a:avLst/>
          </a:prstGeom>
          <a:noFill/>
        </p:spPr>
        <p:txBody>
          <a:bodyPr wrap="square" rtlCol="0">
            <a:spAutoFit/>
          </a:bodyPr>
          <a:lstStyle/>
          <a:p>
            <a:r>
              <a:rPr lang="en-GB" sz="1400" b="1" dirty="0">
                <a:latin typeface="K26AlphaABC" panose="02000500000000000000" pitchFamily="2" charset="0"/>
                <a:ea typeface="KB3PurplePetals" panose="02000603000000000000" pitchFamily="2" charset="0"/>
              </a:rPr>
              <a:t> I can</a:t>
            </a:r>
          </a:p>
          <a:p>
            <a:pPr marL="285750" indent="-285750">
              <a:buFont typeface="Arial" panose="020B0604020202020204" pitchFamily="34" charset="0"/>
              <a:buChar char="•"/>
            </a:pPr>
            <a:r>
              <a:rPr lang="en-GB" sz="1400" dirty="0">
                <a:latin typeface="K26AlphaABC" panose="02000500000000000000" pitchFamily="2" charset="0"/>
                <a:ea typeface="KB3PurplePetals" panose="02000603000000000000" pitchFamily="2" charset="0"/>
              </a:rPr>
              <a:t>Read carefully for detail</a:t>
            </a:r>
          </a:p>
          <a:p>
            <a:pPr marL="285750" indent="-285750">
              <a:buFont typeface="Arial" panose="020B0604020202020204" pitchFamily="34" charset="0"/>
              <a:buChar char="•"/>
            </a:pPr>
            <a:r>
              <a:rPr lang="en-GB" sz="1400" dirty="0">
                <a:latin typeface="K26AlphaABC" panose="02000500000000000000" pitchFamily="2" charset="0"/>
                <a:ea typeface="KB3PurplePetals" panose="02000603000000000000" pitchFamily="2" charset="0"/>
              </a:rPr>
              <a:t>Answer questions about my book using complete sentences</a:t>
            </a:r>
          </a:p>
          <a:p>
            <a:pPr marL="285750" indent="-285750">
              <a:buFont typeface="Arial" panose="020B0604020202020204" pitchFamily="34" charset="0"/>
              <a:buChar char="•"/>
            </a:pPr>
            <a:r>
              <a:rPr lang="en-GB" sz="1400" dirty="0">
                <a:latin typeface="K26AlphaABC" panose="02000500000000000000" pitchFamily="2" charset="0"/>
                <a:ea typeface="KB3PurplePetals" panose="02000603000000000000" pitchFamily="2" charset="0"/>
              </a:rPr>
              <a:t>Predict what might happen next in my book</a:t>
            </a:r>
          </a:p>
        </p:txBody>
      </p:sp>
      <p:sp>
        <p:nvSpPr>
          <p:cNvPr id="42" name="TextBox 41"/>
          <p:cNvSpPr txBox="1"/>
          <p:nvPr/>
        </p:nvSpPr>
        <p:spPr>
          <a:xfrm>
            <a:off x="7085338" y="3169329"/>
            <a:ext cx="3186529" cy="1692771"/>
          </a:xfrm>
          <a:prstGeom prst="rect">
            <a:avLst/>
          </a:prstGeom>
          <a:noFill/>
        </p:spPr>
        <p:txBody>
          <a:bodyPr wrap="square" rtlCol="0">
            <a:spAutoFit/>
          </a:bodyPr>
          <a:lstStyle/>
          <a:p>
            <a:r>
              <a:rPr lang="en-GB" sz="1300" b="1" dirty="0">
                <a:latin typeface="K26AlphaABC" panose="02000500000000000000" pitchFamily="2" charset="0"/>
                <a:ea typeface="KB3PurplePetals" panose="02000603000000000000" pitchFamily="2" charset="0"/>
              </a:rPr>
              <a:t>I can </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Figure out what words mean by reading them in sentences.</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Check the definition in the dictionary</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Write a sentence with each word that shows that I understand what each word means</a:t>
            </a:r>
          </a:p>
        </p:txBody>
      </p:sp>
      <p:sp>
        <p:nvSpPr>
          <p:cNvPr id="45" name="TextBox 44"/>
          <p:cNvSpPr txBox="1"/>
          <p:nvPr/>
        </p:nvSpPr>
        <p:spPr>
          <a:xfrm>
            <a:off x="637562" y="5141277"/>
            <a:ext cx="3177169" cy="2215991"/>
          </a:xfrm>
          <a:prstGeom prst="rect">
            <a:avLst/>
          </a:prstGeom>
          <a:noFill/>
        </p:spPr>
        <p:txBody>
          <a:bodyPr wrap="square" rtlCol="0">
            <a:spAutoFit/>
          </a:bodyPr>
          <a:lstStyle/>
          <a:p>
            <a:r>
              <a:rPr lang="en-GB" sz="1400" b="1" dirty="0">
                <a:latin typeface="K26AlphaABC" panose="02000500000000000000" pitchFamily="2" charset="0"/>
                <a:ea typeface="KB3PurplePetals" panose="02000603000000000000" pitchFamily="2" charset="0"/>
              </a:rPr>
              <a:t>I can</a:t>
            </a:r>
          </a:p>
          <a:p>
            <a:pPr marL="285750" indent="-285750">
              <a:buFont typeface="Arial" panose="020B0604020202020204" pitchFamily="34" charset="0"/>
              <a:buChar char="•"/>
            </a:pPr>
            <a:r>
              <a:rPr lang="en-GB" sz="1200" dirty="0">
                <a:latin typeface="K26AlphaABC" panose="02000500000000000000" pitchFamily="2" charset="0"/>
                <a:ea typeface="KB3PurplePetals" panose="02000603000000000000" pitchFamily="2" charset="0"/>
              </a:rPr>
              <a:t>Compare Harry Potter to David Eliot using my template</a:t>
            </a:r>
          </a:p>
          <a:p>
            <a:pPr marL="285750" indent="-285750">
              <a:buFont typeface="Arial" panose="020B0604020202020204" pitchFamily="34" charset="0"/>
              <a:buChar char="•"/>
            </a:pPr>
            <a:r>
              <a:rPr lang="en-GB" sz="1200" dirty="0">
                <a:latin typeface="K26AlphaABC" panose="02000500000000000000" pitchFamily="2" charset="0"/>
                <a:ea typeface="KB3PurplePetals" panose="02000603000000000000" pitchFamily="2" charset="0"/>
              </a:rPr>
              <a:t>Use my template to write a paragraph comparing the 2 characters. My paragraph has an:</a:t>
            </a:r>
          </a:p>
          <a:p>
            <a:pPr marL="742950" lvl="1" indent="-285750">
              <a:buFont typeface="Arial" panose="020B0604020202020204" pitchFamily="34" charset="0"/>
              <a:buChar char="•"/>
            </a:pPr>
            <a:r>
              <a:rPr lang="en-GB" sz="1200" dirty="0">
                <a:latin typeface="K26AlphaABC" panose="02000500000000000000" pitchFamily="2" charset="0"/>
                <a:ea typeface="KB3PurplePetals" panose="02000603000000000000" pitchFamily="2" charset="0"/>
              </a:rPr>
              <a:t>Opening sentence</a:t>
            </a:r>
          </a:p>
          <a:p>
            <a:pPr marL="742950" lvl="1" indent="-285750">
              <a:buFont typeface="Arial" panose="020B0604020202020204" pitchFamily="34" charset="0"/>
              <a:buChar char="•"/>
            </a:pPr>
            <a:r>
              <a:rPr lang="en-GB" sz="1200" dirty="0">
                <a:latin typeface="K26AlphaABC" panose="02000500000000000000" pitchFamily="2" charset="0"/>
                <a:ea typeface="KB3PurplePetals" panose="02000603000000000000" pitchFamily="2" charset="0"/>
              </a:rPr>
              <a:t>Supporting facts</a:t>
            </a:r>
          </a:p>
          <a:p>
            <a:pPr marL="742950" lvl="1" indent="-285750">
              <a:buFont typeface="Arial" panose="020B0604020202020204" pitchFamily="34" charset="0"/>
              <a:buChar char="•"/>
            </a:pPr>
            <a:r>
              <a:rPr lang="en-GB" sz="1200" dirty="0">
                <a:latin typeface="K26AlphaABC" panose="02000500000000000000" pitchFamily="2" charset="0"/>
                <a:ea typeface="KB3PurplePetals" panose="02000603000000000000" pitchFamily="2" charset="0"/>
              </a:rPr>
              <a:t>Closing sentence</a:t>
            </a:r>
          </a:p>
          <a:p>
            <a:pPr marL="285750" indent="-285750">
              <a:buFont typeface="Arial" panose="020B0604020202020204" pitchFamily="34" charset="0"/>
              <a:buChar char="•"/>
            </a:pPr>
            <a:endParaRPr lang="en-GB" sz="1400" dirty="0">
              <a:latin typeface="K26AlphaABC" panose="02000500000000000000" pitchFamily="2" charset="0"/>
              <a:ea typeface="KB3PurplePetals" panose="02000603000000000000" pitchFamily="2" charset="0"/>
            </a:endParaRPr>
          </a:p>
          <a:p>
            <a:pPr marL="285750" indent="-285750">
              <a:buFont typeface="Arial" panose="020B0604020202020204" pitchFamily="34" charset="0"/>
              <a:buChar char="•"/>
            </a:pPr>
            <a:endParaRPr lang="en-GB" sz="1400" dirty="0">
              <a:latin typeface="K26AlphaABC" panose="02000500000000000000" pitchFamily="2" charset="0"/>
              <a:ea typeface="KB3PurplePetals" panose="02000603000000000000" pitchFamily="2" charset="0"/>
            </a:endParaRPr>
          </a:p>
        </p:txBody>
      </p:sp>
      <p:sp>
        <p:nvSpPr>
          <p:cNvPr id="48" name="TextBox 47"/>
          <p:cNvSpPr txBox="1"/>
          <p:nvPr/>
        </p:nvSpPr>
        <p:spPr>
          <a:xfrm>
            <a:off x="3780908" y="5268608"/>
            <a:ext cx="3207287" cy="1815882"/>
          </a:xfrm>
          <a:prstGeom prst="rect">
            <a:avLst/>
          </a:prstGeom>
          <a:noFill/>
        </p:spPr>
        <p:txBody>
          <a:bodyPr wrap="square" rtlCol="0">
            <a:spAutoFit/>
          </a:bodyPr>
          <a:lstStyle/>
          <a:p>
            <a:r>
              <a:rPr lang="en-GB" sz="1400" b="1" dirty="0">
                <a:latin typeface="K26AlphaABC" panose="02000500000000000000" pitchFamily="2" charset="0"/>
                <a:ea typeface="KB3PurplePetals" panose="02000603000000000000" pitchFamily="2" charset="0"/>
              </a:rPr>
              <a:t> I can</a:t>
            </a:r>
          </a:p>
          <a:p>
            <a:pPr marL="285750" indent="-285750">
              <a:buFont typeface="Arial" panose="020B0604020202020204" pitchFamily="34" charset="0"/>
              <a:buChar char="•"/>
            </a:pPr>
            <a:r>
              <a:rPr lang="en-GB" sz="1400" dirty="0">
                <a:latin typeface="K26AlphaABC" panose="02000500000000000000" pitchFamily="2" charset="0"/>
                <a:ea typeface="KB3PurplePetals" panose="02000603000000000000" pitchFamily="2" charset="0"/>
              </a:rPr>
              <a:t>Read carefully for detail</a:t>
            </a:r>
          </a:p>
          <a:p>
            <a:pPr marL="285750" indent="-285750">
              <a:buFont typeface="Arial" panose="020B0604020202020204" pitchFamily="34" charset="0"/>
              <a:buChar char="•"/>
            </a:pPr>
            <a:r>
              <a:rPr lang="en-GB" sz="1400" dirty="0">
                <a:latin typeface="K26AlphaABC" panose="02000500000000000000" pitchFamily="2" charset="0"/>
                <a:ea typeface="KB3PurplePetals" panose="02000603000000000000" pitchFamily="2" charset="0"/>
              </a:rPr>
              <a:t>Answer questions about my book </a:t>
            </a:r>
          </a:p>
          <a:p>
            <a:pPr marL="285750" indent="-285750">
              <a:buFont typeface="Arial" panose="020B0604020202020204" pitchFamily="34" charset="0"/>
              <a:buChar char="•"/>
            </a:pPr>
            <a:r>
              <a:rPr lang="en-GB" sz="1400" dirty="0">
                <a:latin typeface="K26AlphaABC" panose="02000500000000000000" pitchFamily="2" charset="0"/>
                <a:ea typeface="KB3PurplePetals" panose="02000603000000000000" pitchFamily="2" charset="0"/>
              </a:rPr>
              <a:t>Ask questions as I read, and use what I already know to predict why something happened</a:t>
            </a:r>
          </a:p>
        </p:txBody>
      </p:sp>
      <p:sp>
        <p:nvSpPr>
          <p:cNvPr id="34" name="TextBox 33"/>
          <p:cNvSpPr txBox="1"/>
          <p:nvPr/>
        </p:nvSpPr>
        <p:spPr>
          <a:xfrm>
            <a:off x="7317104" y="4935295"/>
            <a:ext cx="2999742"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Understanding Characters</a:t>
            </a:r>
          </a:p>
        </p:txBody>
      </p:sp>
      <p:sp>
        <p:nvSpPr>
          <p:cNvPr id="43" name="TextBox 42"/>
          <p:cNvSpPr txBox="1"/>
          <p:nvPr/>
        </p:nvSpPr>
        <p:spPr>
          <a:xfrm>
            <a:off x="7000294" y="5248961"/>
            <a:ext cx="3339821" cy="1692771"/>
          </a:xfrm>
          <a:prstGeom prst="rect">
            <a:avLst/>
          </a:prstGeom>
          <a:noFill/>
        </p:spPr>
        <p:txBody>
          <a:bodyPr wrap="square" rtlCol="0">
            <a:spAutoFit/>
          </a:bodyPr>
          <a:lstStyle/>
          <a:p>
            <a:r>
              <a:rPr lang="en-GB" sz="1300" b="1" dirty="0">
                <a:latin typeface="K26AlphaABC" panose="02000500000000000000" pitchFamily="2" charset="0"/>
                <a:ea typeface="KB3PurplePetals" panose="02000603000000000000" pitchFamily="2" charset="0"/>
              </a:rPr>
              <a:t>I can</a:t>
            </a:r>
            <a:endParaRPr lang="en-GB" sz="1300" dirty="0">
              <a:latin typeface="K26AlphaABC" panose="02000500000000000000" pitchFamily="2" charset="0"/>
              <a:ea typeface="KB3PurplePetals" panose="02000603000000000000" pitchFamily="2" charset="0"/>
            </a:endParaRP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Create a mind map for a character in my book</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Use the mind map to write a descriptive paragraph that has a</a:t>
            </a:r>
          </a:p>
          <a:p>
            <a:pPr marL="742950" lvl="1"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Opening sentence</a:t>
            </a:r>
          </a:p>
          <a:p>
            <a:pPr marL="742950" lvl="1"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Supporting facts</a:t>
            </a:r>
          </a:p>
          <a:p>
            <a:pPr marL="742950" lvl="1"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Closing sentence</a:t>
            </a:r>
          </a:p>
        </p:txBody>
      </p:sp>
      <p:sp>
        <p:nvSpPr>
          <p:cNvPr id="39" name="TextBox 38">
            <a:extLst>
              <a:ext uri="{FF2B5EF4-FFF2-40B4-BE49-F238E27FC236}">
                <a16:creationId xmlns:a16="http://schemas.microsoft.com/office/drawing/2014/main" id="{93669791-EF9F-4ADF-AA1E-AC3E0CF515F5}"/>
              </a:ext>
            </a:extLst>
          </p:cNvPr>
          <p:cNvSpPr txBox="1"/>
          <p:nvPr/>
        </p:nvSpPr>
        <p:spPr>
          <a:xfrm>
            <a:off x="3684353" y="2777765"/>
            <a:ext cx="3454178" cy="2154436"/>
          </a:xfrm>
          <a:prstGeom prst="rect">
            <a:avLst/>
          </a:prstGeom>
          <a:noFill/>
        </p:spPr>
        <p:txBody>
          <a:bodyPr wrap="square" rtlCol="0">
            <a:spAutoFit/>
          </a:bodyPr>
          <a:lstStyle/>
          <a:p>
            <a:pPr algn="ctr"/>
            <a:r>
              <a:rPr lang="en-GB" sz="3500" b="1" dirty="0" err="1">
                <a:latin typeface="KB3JustAQuickNote" panose="02000603000000000000" pitchFamily="2" charset="0"/>
                <a:ea typeface="KB3JustAQuickNote" panose="02000603000000000000" pitchFamily="2" charset="0"/>
              </a:rPr>
              <a:t>Groosham</a:t>
            </a:r>
            <a:r>
              <a:rPr lang="en-GB" sz="3500" b="1" dirty="0">
                <a:latin typeface="KB3JustAQuickNote" panose="02000603000000000000" pitchFamily="2" charset="0"/>
                <a:ea typeface="KB3JustAQuickNote" panose="02000603000000000000" pitchFamily="2" charset="0"/>
              </a:rPr>
              <a:t> Grange</a:t>
            </a:r>
          </a:p>
          <a:p>
            <a:pPr algn="ctr"/>
            <a:r>
              <a:rPr lang="en-GB" sz="2400" b="1" dirty="0">
                <a:latin typeface="KB3JustAQuickNote" panose="02000603000000000000" pitchFamily="2" charset="0"/>
                <a:ea typeface="KB3JustAQuickNote" panose="02000603000000000000" pitchFamily="2" charset="0"/>
              </a:rPr>
              <a:t>Chapters 1-3</a:t>
            </a:r>
          </a:p>
          <a:p>
            <a:pPr algn="ctr"/>
            <a:endParaRPr lang="en-GB" sz="2000" b="1" dirty="0">
              <a:latin typeface="KB3JustAQuickNote" panose="02000603000000000000" pitchFamily="2" charset="0"/>
              <a:ea typeface="KB3JustAQuickNote" panose="02000603000000000000" pitchFamily="2" charset="0"/>
            </a:endParaRPr>
          </a:p>
          <a:p>
            <a:pPr algn="ctr"/>
            <a:r>
              <a:rPr lang="en-GB" sz="2000" b="1" dirty="0">
                <a:latin typeface="KB3JustAQuickNote" panose="02000603000000000000" pitchFamily="2" charset="0"/>
                <a:ea typeface="KB3JustAQuickNote" panose="02000603000000000000" pitchFamily="2" charset="0"/>
              </a:rPr>
              <a:t>Success Criteria</a:t>
            </a:r>
          </a:p>
        </p:txBody>
      </p:sp>
    </p:spTree>
    <p:extLst>
      <p:ext uri="{BB962C8B-B14F-4D97-AF65-F5344CB8AC3E}">
        <p14:creationId xmlns:p14="http://schemas.microsoft.com/office/powerpoint/2010/main" val="2119566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954" y="357352"/>
            <a:ext cx="5273364" cy="6918659"/>
          </a:xfrm>
          <a:prstGeom prst="rect">
            <a:avLst/>
          </a:prstGeom>
        </p:spPr>
      </p:pic>
      <p:sp>
        <p:nvSpPr>
          <p:cNvPr id="2" name="Title 1"/>
          <p:cNvSpPr>
            <a:spLocks noGrp="1"/>
          </p:cNvSpPr>
          <p:nvPr>
            <p:ph type="title"/>
          </p:nvPr>
        </p:nvSpPr>
        <p:spPr>
          <a:xfrm>
            <a:off x="1411605" y="371201"/>
            <a:ext cx="2998218" cy="731783"/>
          </a:xfrm>
        </p:spPr>
        <p:txBody>
          <a:bodyPr>
            <a:normAutofit/>
          </a:bodyPr>
          <a:lstStyle/>
          <a:p>
            <a:pPr algn="ctr"/>
            <a:r>
              <a:rPr lang="en-GB" sz="2000" dirty="0">
                <a:latin typeface="K26AlphaSans" panose="02000500000000000000" pitchFamily="2" charset="0"/>
              </a:rPr>
              <a:t>Building our Vocabulary</a:t>
            </a:r>
          </a:p>
        </p:txBody>
      </p:sp>
      <p:graphicFrame>
        <p:nvGraphicFramePr>
          <p:cNvPr id="4" name="Table 3"/>
          <p:cNvGraphicFramePr>
            <a:graphicFrameLocks noGrp="1"/>
          </p:cNvGraphicFramePr>
          <p:nvPr>
            <p:extLst>
              <p:ext uri="{D42A27DB-BD31-4B8C-83A1-F6EECF244321}">
                <p14:modId xmlns:p14="http://schemas.microsoft.com/office/powerpoint/2010/main" val="1265388600"/>
              </p:ext>
            </p:extLst>
          </p:nvPr>
        </p:nvGraphicFramePr>
        <p:xfrm>
          <a:off x="425609" y="947334"/>
          <a:ext cx="4752000" cy="5624942"/>
        </p:xfrm>
        <a:graphic>
          <a:graphicData uri="http://schemas.openxmlformats.org/drawingml/2006/table">
            <a:tbl>
              <a:tblPr firstRow="1" bandRow="1">
                <a:tableStyleId>{5940675A-B579-460E-94D1-54222C63F5DA}</a:tableStyleId>
              </a:tblPr>
              <a:tblGrid>
                <a:gridCol w="1494631">
                  <a:extLst>
                    <a:ext uri="{9D8B030D-6E8A-4147-A177-3AD203B41FA5}">
                      <a16:colId xmlns:a16="http://schemas.microsoft.com/office/drawing/2014/main" val="2809212219"/>
                    </a:ext>
                  </a:extLst>
                </a:gridCol>
                <a:gridCol w="1567543">
                  <a:extLst>
                    <a:ext uri="{9D8B030D-6E8A-4147-A177-3AD203B41FA5}">
                      <a16:colId xmlns:a16="http://schemas.microsoft.com/office/drawing/2014/main" val="4283171798"/>
                    </a:ext>
                  </a:extLst>
                </a:gridCol>
                <a:gridCol w="1689826">
                  <a:extLst>
                    <a:ext uri="{9D8B030D-6E8A-4147-A177-3AD203B41FA5}">
                      <a16:colId xmlns:a16="http://schemas.microsoft.com/office/drawing/2014/main" val="1242711182"/>
                    </a:ext>
                  </a:extLst>
                </a:gridCol>
              </a:tblGrid>
              <a:tr h="594083">
                <a:tc>
                  <a:txBody>
                    <a:bodyPr/>
                    <a:lstStyle/>
                    <a:p>
                      <a:pPr algn="ctr"/>
                      <a:r>
                        <a:rPr lang="en-GB" sz="1400" dirty="0">
                          <a:latin typeface="K26AlphaSans" panose="02000500000000000000" pitchFamily="2" charset="0"/>
                        </a:rPr>
                        <a:t>My word</a:t>
                      </a:r>
                    </a:p>
                  </a:txBody>
                  <a:tcPr/>
                </a:tc>
                <a:tc>
                  <a:txBody>
                    <a:bodyPr/>
                    <a:lstStyle/>
                    <a:p>
                      <a:pPr algn="ctr"/>
                      <a:r>
                        <a:rPr lang="en-GB" sz="1400" dirty="0">
                          <a:latin typeface="K26AlphaSans" panose="02000500000000000000" pitchFamily="2" charset="0"/>
                        </a:rPr>
                        <a:t>I think it means</a:t>
                      </a:r>
                    </a:p>
                  </a:txBody>
                  <a:tcPr/>
                </a:tc>
                <a:tc>
                  <a:txBody>
                    <a:bodyPr/>
                    <a:lstStyle/>
                    <a:p>
                      <a:pPr algn="ctr"/>
                      <a:r>
                        <a:rPr lang="en-GB" sz="1200" dirty="0">
                          <a:latin typeface="K26AlphaSans" panose="02000500000000000000" pitchFamily="2" charset="0"/>
                        </a:rPr>
                        <a:t>Glossary or Dictionary definition</a:t>
                      </a:r>
                    </a:p>
                  </a:txBody>
                  <a:tcPr/>
                </a:tc>
                <a:extLst>
                  <a:ext uri="{0D108BD9-81ED-4DB2-BD59-A6C34878D82A}">
                    <a16:rowId xmlns:a16="http://schemas.microsoft.com/office/drawing/2014/main" val="4013294265"/>
                  </a:ext>
                </a:extLst>
              </a:tr>
              <a:tr h="731520">
                <a:tc>
                  <a:txBody>
                    <a:bodyPr/>
                    <a:lstStyle/>
                    <a:p>
                      <a:pPr marL="180975" indent="-180975" algn="l">
                        <a:buAutoNum type="arabicPeriod"/>
                      </a:pPr>
                      <a:r>
                        <a:rPr lang="en-GB" sz="1400" baseline="0" dirty="0">
                          <a:latin typeface="K26AlphaSans" panose="02000500000000000000" pitchFamily="2" charset="0"/>
                        </a:rPr>
                        <a:t>emigrated      </a:t>
                      </a:r>
                    </a:p>
                    <a:p>
                      <a:pPr marL="0" indent="0" algn="l">
                        <a:buNone/>
                      </a:pPr>
                      <a:r>
                        <a:rPr lang="en-GB" sz="1400" baseline="0" dirty="0">
                          <a:latin typeface="K26AlphaSans" panose="02000500000000000000" pitchFamily="2" charset="0"/>
                        </a:rPr>
                        <a:t>(p 9)</a:t>
                      </a: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3610404555"/>
                  </a:ext>
                </a:extLst>
              </a:tr>
              <a:tr h="731520">
                <a:tc>
                  <a:txBody>
                    <a:bodyPr/>
                    <a:lstStyle/>
                    <a:p>
                      <a:pPr algn="l"/>
                      <a:r>
                        <a:rPr lang="en-GB" sz="1400" dirty="0">
                          <a:latin typeface="K26AlphaSans" panose="02000500000000000000" pitchFamily="2" charset="0"/>
                        </a:rPr>
                        <a:t>2. expelled</a:t>
                      </a:r>
                    </a:p>
                    <a:p>
                      <a:pPr algn="l"/>
                      <a:r>
                        <a:rPr lang="en-GB" sz="1400" dirty="0">
                          <a:latin typeface="K26AlphaSans" panose="02000500000000000000" pitchFamily="2" charset="0"/>
                        </a:rPr>
                        <a:t>(p 11)</a:t>
                      </a:r>
                    </a:p>
                  </a:txBody>
                  <a:tcPr/>
                </a:tc>
                <a:tc>
                  <a:txBody>
                    <a:bodyPr/>
                    <a:lstStyle/>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4056864871"/>
                  </a:ext>
                </a:extLst>
              </a:tr>
              <a:tr h="731520">
                <a:tc>
                  <a:txBody>
                    <a:bodyPr/>
                    <a:lstStyle/>
                    <a:p>
                      <a:pPr algn="l"/>
                      <a:r>
                        <a:rPr lang="en-GB" sz="1400" dirty="0">
                          <a:latin typeface="K26AlphaSans" panose="02000500000000000000" pitchFamily="2" charset="0"/>
                        </a:rPr>
                        <a:t>3. hurtling (p 13)</a:t>
                      </a:r>
                    </a:p>
                  </a:txBody>
                  <a:tcPr/>
                </a:tc>
                <a:tc>
                  <a:txBody>
                    <a:bodyPr/>
                    <a:lstStyle/>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258627234"/>
                  </a:ext>
                </a:extLst>
              </a:tr>
              <a:tr h="701593">
                <a:tc>
                  <a:txBody>
                    <a:bodyPr/>
                    <a:lstStyle/>
                    <a:p>
                      <a:pPr algn="l"/>
                      <a:r>
                        <a:rPr lang="en-GB" sz="1400" dirty="0">
                          <a:latin typeface="K26AlphaSans" panose="02000500000000000000" pitchFamily="2" charset="0"/>
                        </a:rPr>
                        <a:t>4. bankrupt       (p 15)</a:t>
                      </a:r>
                    </a:p>
                  </a:txBody>
                  <a:tcPr/>
                </a:tc>
                <a:tc>
                  <a:txBody>
                    <a:bodyPr/>
                    <a:lstStyle/>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1052465315"/>
                  </a:ext>
                </a:extLst>
              </a:tr>
              <a:tr h="701593">
                <a:tc>
                  <a:txBody>
                    <a:bodyPr/>
                    <a:lstStyle/>
                    <a:p>
                      <a:pPr algn="l"/>
                      <a:r>
                        <a:rPr lang="en-GB" sz="1400" dirty="0">
                          <a:latin typeface="K26AlphaSans" panose="02000500000000000000" pitchFamily="2" charset="0"/>
                        </a:rPr>
                        <a:t>5. prospectus   </a:t>
                      </a:r>
                      <a:r>
                        <a:rPr lang="en-GB" sz="1400" baseline="0" dirty="0">
                          <a:latin typeface="K26AlphaSans" panose="02000500000000000000" pitchFamily="2" charset="0"/>
                        </a:rPr>
                        <a:t>(p 17)</a:t>
                      </a: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3917361921"/>
                  </a:ext>
                </a:extLst>
              </a:tr>
              <a:tr h="701593">
                <a:tc>
                  <a:txBody>
                    <a:bodyPr/>
                    <a:lstStyle/>
                    <a:p>
                      <a:pPr algn="l"/>
                      <a:r>
                        <a:rPr lang="en-GB" sz="1400" dirty="0">
                          <a:latin typeface="K26AlphaSans" panose="02000500000000000000" pitchFamily="2" charset="0"/>
                        </a:rPr>
                        <a:t>6. tedious (p 22)</a:t>
                      </a:r>
                    </a:p>
                  </a:txBody>
                  <a:tcPr/>
                </a:tc>
                <a:tc>
                  <a:txBody>
                    <a:bodyPr/>
                    <a:lstStyle/>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2148540551"/>
                  </a:ext>
                </a:extLst>
              </a:tr>
              <a:tr h="731520">
                <a:tc>
                  <a:txBody>
                    <a:bodyPr/>
                    <a:lstStyle/>
                    <a:p>
                      <a:pPr algn="l"/>
                      <a:r>
                        <a:rPr lang="en-GB" sz="1400" dirty="0">
                          <a:latin typeface="K26AlphaSans" panose="02000500000000000000" pitchFamily="2" charset="0"/>
                        </a:rPr>
                        <a:t>7. hysterics           (p 25)</a:t>
                      </a:r>
                    </a:p>
                  </a:txBody>
                  <a:tcPr/>
                </a:tc>
                <a:tc>
                  <a:txBody>
                    <a:bodyPr/>
                    <a:lstStyle/>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1246447807"/>
                  </a:ext>
                </a:extLst>
              </a:tr>
            </a:tbl>
          </a:graphicData>
        </a:graphic>
      </p:graphicFrame>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3627" y="357351"/>
            <a:ext cx="5273364" cy="6918659"/>
          </a:xfrm>
          <a:prstGeom prst="rect">
            <a:avLst/>
          </a:prstGeom>
        </p:spPr>
      </p:pic>
      <p:sp>
        <p:nvSpPr>
          <p:cNvPr id="10" name="Title 1"/>
          <p:cNvSpPr txBox="1">
            <a:spLocks/>
          </p:cNvSpPr>
          <p:nvPr/>
        </p:nvSpPr>
        <p:spPr>
          <a:xfrm>
            <a:off x="6415545" y="371201"/>
            <a:ext cx="2998218" cy="731783"/>
          </a:xfrm>
          <a:prstGeom prst="rect">
            <a:avLst/>
          </a:prstGeom>
        </p:spPr>
        <p:txBody>
          <a:bodyPr vert="horz" lIns="91440" tIns="45720" rIns="91440" bIns="45720" rtlCol="0" anchor="ctr">
            <a:norm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algn="ctr"/>
            <a:r>
              <a:rPr lang="en-GB" sz="2000" dirty="0">
                <a:latin typeface="K26AlphaSans" panose="02000500000000000000" pitchFamily="2" charset="0"/>
              </a:rPr>
              <a:t>Building our Vocabulary</a:t>
            </a:r>
          </a:p>
        </p:txBody>
      </p:sp>
      <p:sp>
        <p:nvSpPr>
          <p:cNvPr id="11" name="Title 1"/>
          <p:cNvSpPr txBox="1">
            <a:spLocks/>
          </p:cNvSpPr>
          <p:nvPr/>
        </p:nvSpPr>
        <p:spPr>
          <a:xfrm>
            <a:off x="1322383" y="6477260"/>
            <a:ext cx="3176661" cy="731783"/>
          </a:xfrm>
          <a:prstGeom prst="rect">
            <a:avLst/>
          </a:prstGeom>
        </p:spPr>
        <p:txBody>
          <a:bodyPr vert="horz" lIns="91440" tIns="45720" rIns="91440" bIns="45720" rtlCol="0" anchor="ctr">
            <a:norm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algn="ctr"/>
            <a:r>
              <a:rPr lang="en-GB" sz="1800" dirty="0" err="1">
                <a:latin typeface="K26AlphaSans" panose="02000500000000000000" pitchFamily="2" charset="0"/>
              </a:rPr>
              <a:t>Groosham</a:t>
            </a:r>
            <a:r>
              <a:rPr lang="en-GB" sz="1800" dirty="0">
                <a:latin typeface="K26AlphaSans" panose="02000500000000000000" pitchFamily="2" charset="0"/>
              </a:rPr>
              <a:t> Grange – Chapters 1-3</a:t>
            </a:r>
          </a:p>
        </p:txBody>
      </p:sp>
      <p:sp>
        <p:nvSpPr>
          <p:cNvPr id="12" name="Title 1"/>
          <p:cNvSpPr txBox="1">
            <a:spLocks/>
          </p:cNvSpPr>
          <p:nvPr/>
        </p:nvSpPr>
        <p:spPr>
          <a:xfrm>
            <a:off x="6326323" y="6477260"/>
            <a:ext cx="3176661" cy="731783"/>
          </a:xfrm>
          <a:prstGeom prst="rect">
            <a:avLst/>
          </a:prstGeom>
        </p:spPr>
        <p:txBody>
          <a:bodyPr vert="horz" lIns="91440" tIns="45720" rIns="91440" bIns="45720" rtlCol="0" anchor="ctr">
            <a:norm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algn="ctr"/>
            <a:r>
              <a:rPr lang="en-GB" sz="1800" dirty="0" err="1">
                <a:latin typeface="K26AlphaSans" panose="02000500000000000000" pitchFamily="2" charset="0"/>
              </a:rPr>
              <a:t>Groosham</a:t>
            </a:r>
            <a:r>
              <a:rPr lang="en-GB" sz="1800" dirty="0">
                <a:latin typeface="K26AlphaSans" panose="02000500000000000000" pitchFamily="2" charset="0"/>
              </a:rPr>
              <a:t> Grange – Chapters 1-3</a:t>
            </a:r>
          </a:p>
        </p:txBody>
      </p:sp>
      <p:graphicFrame>
        <p:nvGraphicFramePr>
          <p:cNvPr id="13" name="Table 12"/>
          <p:cNvGraphicFramePr>
            <a:graphicFrameLocks noGrp="1"/>
          </p:cNvGraphicFramePr>
          <p:nvPr>
            <p:extLst>
              <p:ext uri="{D42A27DB-BD31-4B8C-83A1-F6EECF244321}">
                <p14:modId xmlns:p14="http://schemas.microsoft.com/office/powerpoint/2010/main" val="146942098"/>
              </p:ext>
            </p:extLst>
          </p:nvPr>
        </p:nvGraphicFramePr>
        <p:xfrm>
          <a:off x="5414309" y="947334"/>
          <a:ext cx="4752000" cy="5624942"/>
        </p:xfrm>
        <a:graphic>
          <a:graphicData uri="http://schemas.openxmlformats.org/drawingml/2006/table">
            <a:tbl>
              <a:tblPr firstRow="1" bandRow="1">
                <a:tableStyleId>{5940675A-B579-460E-94D1-54222C63F5DA}</a:tableStyleId>
              </a:tblPr>
              <a:tblGrid>
                <a:gridCol w="1494631">
                  <a:extLst>
                    <a:ext uri="{9D8B030D-6E8A-4147-A177-3AD203B41FA5}">
                      <a16:colId xmlns:a16="http://schemas.microsoft.com/office/drawing/2014/main" val="2809212219"/>
                    </a:ext>
                  </a:extLst>
                </a:gridCol>
                <a:gridCol w="1567543">
                  <a:extLst>
                    <a:ext uri="{9D8B030D-6E8A-4147-A177-3AD203B41FA5}">
                      <a16:colId xmlns:a16="http://schemas.microsoft.com/office/drawing/2014/main" val="4283171798"/>
                    </a:ext>
                  </a:extLst>
                </a:gridCol>
                <a:gridCol w="1689826">
                  <a:extLst>
                    <a:ext uri="{9D8B030D-6E8A-4147-A177-3AD203B41FA5}">
                      <a16:colId xmlns:a16="http://schemas.microsoft.com/office/drawing/2014/main" val="1242711182"/>
                    </a:ext>
                  </a:extLst>
                </a:gridCol>
              </a:tblGrid>
              <a:tr h="594083">
                <a:tc>
                  <a:txBody>
                    <a:bodyPr/>
                    <a:lstStyle/>
                    <a:p>
                      <a:pPr algn="ctr"/>
                      <a:r>
                        <a:rPr lang="en-GB" sz="1400" dirty="0">
                          <a:latin typeface="K26AlphaSans" panose="02000500000000000000" pitchFamily="2" charset="0"/>
                        </a:rPr>
                        <a:t>My word</a:t>
                      </a:r>
                    </a:p>
                  </a:txBody>
                  <a:tcPr/>
                </a:tc>
                <a:tc>
                  <a:txBody>
                    <a:bodyPr/>
                    <a:lstStyle/>
                    <a:p>
                      <a:pPr algn="ctr"/>
                      <a:r>
                        <a:rPr lang="en-GB" sz="1400" dirty="0">
                          <a:latin typeface="K26AlphaSans" panose="02000500000000000000" pitchFamily="2" charset="0"/>
                        </a:rPr>
                        <a:t>I think it means</a:t>
                      </a:r>
                    </a:p>
                  </a:txBody>
                  <a:tcPr/>
                </a:tc>
                <a:tc>
                  <a:txBody>
                    <a:bodyPr/>
                    <a:lstStyle/>
                    <a:p>
                      <a:pPr algn="ctr"/>
                      <a:r>
                        <a:rPr lang="en-GB" sz="1200" dirty="0">
                          <a:latin typeface="K26AlphaSans" panose="02000500000000000000" pitchFamily="2" charset="0"/>
                        </a:rPr>
                        <a:t>Glossary or Dictionary definition</a:t>
                      </a:r>
                    </a:p>
                  </a:txBody>
                  <a:tcPr/>
                </a:tc>
                <a:extLst>
                  <a:ext uri="{0D108BD9-81ED-4DB2-BD59-A6C34878D82A}">
                    <a16:rowId xmlns:a16="http://schemas.microsoft.com/office/drawing/2014/main" val="4013294265"/>
                  </a:ext>
                </a:extLst>
              </a:tr>
              <a:tr h="731520">
                <a:tc>
                  <a:txBody>
                    <a:bodyPr/>
                    <a:lstStyle/>
                    <a:p>
                      <a:pPr marL="180975" indent="-180975" algn="l">
                        <a:buAutoNum type="arabicPeriod"/>
                      </a:pPr>
                      <a:r>
                        <a:rPr lang="en-GB" sz="1400" baseline="0" dirty="0">
                          <a:latin typeface="K26AlphaSans" panose="02000500000000000000" pitchFamily="2" charset="0"/>
                        </a:rPr>
                        <a:t>emigrated      </a:t>
                      </a:r>
                    </a:p>
                    <a:p>
                      <a:pPr marL="0" indent="0" algn="l">
                        <a:buNone/>
                      </a:pPr>
                      <a:r>
                        <a:rPr lang="en-GB" sz="1400" baseline="0" dirty="0">
                          <a:latin typeface="K26AlphaSans" panose="02000500000000000000" pitchFamily="2" charset="0"/>
                        </a:rPr>
                        <a:t>(p 9)</a:t>
                      </a: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3610404555"/>
                  </a:ext>
                </a:extLst>
              </a:tr>
              <a:tr h="731520">
                <a:tc>
                  <a:txBody>
                    <a:bodyPr/>
                    <a:lstStyle/>
                    <a:p>
                      <a:pPr algn="l"/>
                      <a:r>
                        <a:rPr lang="en-GB" sz="1400" dirty="0">
                          <a:latin typeface="K26AlphaSans" panose="02000500000000000000" pitchFamily="2" charset="0"/>
                        </a:rPr>
                        <a:t>2. expelled</a:t>
                      </a:r>
                    </a:p>
                    <a:p>
                      <a:pPr algn="l"/>
                      <a:r>
                        <a:rPr lang="en-GB" sz="1400" dirty="0">
                          <a:latin typeface="K26AlphaSans" panose="02000500000000000000" pitchFamily="2" charset="0"/>
                        </a:rPr>
                        <a:t>(p 11)</a:t>
                      </a:r>
                    </a:p>
                  </a:txBody>
                  <a:tcPr/>
                </a:tc>
                <a:tc>
                  <a:txBody>
                    <a:bodyPr/>
                    <a:lstStyle/>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4056864871"/>
                  </a:ext>
                </a:extLst>
              </a:tr>
              <a:tr h="731520">
                <a:tc>
                  <a:txBody>
                    <a:bodyPr/>
                    <a:lstStyle/>
                    <a:p>
                      <a:pPr algn="l"/>
                      <a:r>
                        <a:rPr lang="en-GB" sz="1400" dirty="0">
                          <a:latin typeface="K26AlphaSans" panose="02000500000000000000" pitchFamily="2" charset="0"/>
                        </a:rPr>
                        <a:t>3. hurtling (p 13)</a:t>
                      </a:r>
                    </a:p>
                  </a:txBody>
                  <a:tcPr/>
                </a:tc>
                <a:tc>
                  <a:txBody>
                    <a:bodyPr/>
                    <a:lstStyle/>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258627234"/>
                  </a:ext>
                </a:extLst>
              </a:tr>
              <a:tr h="701593">
                <a:tc>
                  <a:txBody>
                    <a:bodyPr/>
                    <a:lstStyle/>
                    <a:p>
                      <a:pPr algn="l"/>
                      <a:r>
                        <a:rPr lang="en-GB" sz="1400" dirty="0">
                          <a:latin typeface="K26AlphaSans" panose="02000500000000000000" pitchFamily="2" charset="0"/>
                        </a:rPr>
                        <a:t>4. bankrupt       (p 15)</a:t>
                      </a:r>
                    </a:p>
                  </a:txBody>
                  <a:tcPr/>
                </a:tc>
                <a:tc>
                  <a:txBody>
                    <a:bodyPr/>
                    <a:lstStyle/>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1052465315"/>
                  </a:ext>
                </a:extLst>
              </a:tr>
              <a:tr h="701593">
                <a:tc>
                  <a:txBody>
                    <a:bodyPr/>
                    <a:lstStyle/>
                    <a:p>
                      <a:pPr algn="l"/>
                      <a:r>
                        <a:rPr lang="en-GB" sz="1400" dirty="0">
                          <a:latin typeface="K26AlphaSans" panose="02000500000000000000" pitchFamily="2" charset="0"/>
                        </a:rPr>
                        <a:t>5. prospectus   </a:t>
                      </a:r>
                      <a:r>
                        <a:rPr lang="en-GB" sz="1400" baseline="0" dirty="0">
                          <a:latin typeface="K26AlphaSans" panose="02000500000000000000" pitchFamily="2" charset="0"/>
                        </a:rPr>
                        <a:t>(p 17)</a:t>
                      </a: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3917361921"/>
                  </a:ext>
                </a:extLst>
              </a:tr>
              <a:tr h="701593">
                <a:tc>
                  <a:txBody>
                    <a:bodyPr/>
                    <a:lstStyle/>
                    <a:p>
                      <a:pPr algn="l"/>
                      <a:r>
                        <a:rPr lang="en-GB" sz="1400" dirty="0">
                          <a:latin typeface="K26AlphaSans" panose="02000500000000000000" pitchFamily="2" charset="0"/>
                        </a:rPr>
                        <a:t>6. tedious (p 22)</a:t>
                      </a:r>
                    </a:p>
                  </a:txBody>
                  <a:tcPr/>
                </a:tc>
                <a:tc>
                  <a:txBody>
                    <a:bodyPr/>
                    <a:lstStyle/>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2148540551"/>
                  </a:ext>
                </a:extLst>
              </a:tr>
              <a:tr h="731520">
                <a:tc>
                  <a:txBody>
                    <a:bodyPr/>
                    <a:lstStyle/>
                    <a:p>
                      <a:pPr algn="l"/>
                      <a:r>
                        <a:rPr lang="en-GB" sz="1400" dirty="0">
                          <a:latin typeface="K26AlphaSans" panose="02000500000000000000" pitchFamily="2" charset="0"/>
                        </a:rPr>
                        <a:t>7. hysterics           (p 25)</a:t>
                      </a:r>
                    </a:p>
                  </a:txBody>
                  <a:tcPr/>
                </a:tc>
                <a:tc>
                  <a:txBody>
                    <a:bodyPr/>
                    <a:lstStyle/>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1246447807"/>
                  </a:ext>
                </a:extLst>
              </a:tr>
            </a:tbl>
          </a:graphicData>
        </a:graphic>
      </p:graphicFrame>
    </p:spTree>
    <p:extLst>
      <p:ext uri="{BB962C8B-B14F-4D97-AF65-F5344CB8AC3E}">
        <p14:creationId xmlns:p14="http://schemas.microsoft.com/office/powerpoint/2010/main" val="1397930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7609" y="357351"/>
            <a:ext cx="5273364" cy="6918659"/>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954" y="357352"/>
            <a:ext cx="5273364" cy="6918659"/>
          </a:xfrm>
          <a:prstGeom prst="rect">
            <a:avLst/>
          </a:prstGeom>
        </p:spPr>
      </p:pic>
      <p:sp>
        <p:nvSpPr>
          <p:cNvPr id="2" name="Title 1"/>
          <p:cNvSpPr>
            <a:spLocks noGrp="1"/>
          </p:cNvSpPr>
          <p:nvPr>
            <p:ph type="title"/>
          </p:nvPr>
        </p:nvSpPr>
        <p:spPr>
          <a:xfrm>
            <a:off x="1401790" y="468973"/>
            <a:ext cx="2998218" cy="731783"/>
          </a:xfrm>
        </p:spPr>
        <p:txBody>
          <a:bodyPr>
            <a:normAutofit/>
          </a:bodyPr>
          <a:lstStyle/>
          <a:p>
            <a:pPr algn="ctr"/>
            <a:r>
              <a:rPr lang="en-GB" sz="2000" dirty="0">
                <a:latin typeface="K26AlphaSans" panose="02000500000000000000" pitchFamily="2" charset="0"/>
              </a:rPr>
              <a:t>Making Connections</a:t>
            </a:r>
          </a:p>
        </p:txBody>
      </p:sp>
      <p:graphicFrame>
        <p:nvGraphicFramePr>
          <p:cNvPr id="4" name="Table 3"/>
          <p:cNvGraphicFramePr>
            <a:graphicFrameLocks noGrp="1"/>
          </p:cNvGraphicFramePr>
          <p:nvPr>
            <p:extLst>
              <p:ext uri="{D42A27DB-BD31-4B8C-83A1-F6EECF244321}">
                <p14:modId xmlns:p14="http://schemas.microsoft.com/office/powerpoint/2010/main" val="3700257328"/>
              </p:ext>
            </p:extLst>
          </p:nvPr>
        </p:nvGraphicFramePr>
        <p:xfrm>
          <a:off x="407636" y="1089134"/>
          <a:ext cx="4716000" cy="5453800"/>
        </p:xfrm>
        <a:graphic>
          <a:graphicData uri="http://schemas.openxmlformats.org/drawingml/2006/table">
            <a:tbl>
              <a:tblPr firstRow="1" bandRow="1">
                <a:tableStyleId>{5940675A-B579-460E-94D1-54222C63F5DA}</a:tableStyleId>
              </a:tblPr>
              <a:tblGrid>
                <a:gridCol w="1572000">
                  <a:extLst>
                    <a:ext uri="{9D8B030D-6E8A-4147-A177-3AD203B41FA5}">
                      <a16:colId xmlns:a16="http://schemas.microsoft.com/office/drawing/2014/main" val="1971786925"/>
                    </a:ext>
                  </a:extLst>
                </a:gridCol>
                <a:gridCol w="1572000">
                  <a:extLst>
                    <a:ext uri="{9D8B030D-6E8A-4147-A177-3AD203B41FA5}">
                      <a16:colId xmlns:a16="http://schemas.microsoft.com/office/drawing/2014/main" val="2809212219"/>
                    </a:ext>
                  </a:extLst>
                </a:gridCol>
                <a:gridCol w="1572000">
                  <a:extLst>
                    <a:ext uri="{9D8B030D-6E8A-4147-A177-3AD203B41FA5}">
                      <a16:colId xmlns:a16="http://schemas.microsoft.com/office/drawing/2014/main" val="4283171798"/>
                    </a:ext>
                  </a:extLst>
                </a:gridCol>
              </a:tblGrid>
              <a:tr h="54652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en-GB" sz="1400" dirty="0">
                          <a:latin typeface="K26AlphaSans" panose="02000500000000000000" pitchFamily="2" charset="0"/>
                        </a:rPr>
                        <a:t>The </a:t>
                      </a:r>
                      <a:r>
                        <a:rPr lang="en-GB" sz="1400" dirty="0" err="1">
                          <a:latin typeface="K26AlphaSans" panose="02000500000000000000" pitchFamily="2" charset="0"/>
                        </a:rPr>
                        <a:t>Dursleys</a:t>
                      </a:r>
                      <a:r>
                        <a:rPr lang="en-GB" sz="1400" dirty="0">
                          <a:latin typeface="K26AlphaSans" panose="02000500000000000000" pitchFamily="2" charset="0"/>
                        </a:rPr>
                        <a:t> vs. The </a:t>
                      </a:r>
                      <a:r>
                        <a:rPr lang="en-GB" sz="1400" dirty="0" err="1">
                          <a:latin typeface="K26AlphaSans" panose="02000500000000000000" pitchFamily="2" charset="0"/>
                        </a:rPr>
                        <a:t>Eliots</a:t>
                      </a:r>
                      <a:endParaRPr lang="en-GB" sz="1400" dirty="0">
                        <a:latin typeface="K26AlphaSans" panose="02000500000000000000" pitchFamily="2" charset="0"/>
                      </a:endParaRPr>
                    </a:p>
                  </a:txBody>
                  <a:tcPr/>
                </a:tc>
                <a:tc>
                  <a:txBody>
                    <a:bodyPr/>
                    <a:lstStyle/>
                    <a:p>
                      <a:pPr algn="ctr"/>
                      <a:r>
                        <a:rPr lang="en-GB" sz="1400" dirty="0">
                          <a:latin typeface="K26AlphaSans" panose="02000500000000000000" pitchFamily="2" charset="0"/>
                        </a:rPr>
                        <a:t>Harry Potter</a:t>
                      </a:r>
                    </a:p>
                  </a:txBody>
                  <a:tcPr/>
                </a:tc>
                <a:tc>
                  <a:txBody>
                    <a:bodyPr/>
                    <a:lstStyle/>
                    <a:p>
                      <a:pPr algn="ctr"/>
                      <a:r>
                        <a:rPr lang="en-GB" sz="1400" dirty="0">
                          <a:latin typeface="K26AlphaSans" panose="02000500000000000000" pitchFamily="2" charset="0"/>
                        </a:rPr>
                        <a:t>David Eliot</a:t>
                      </a:r>
                    </a:p>
                  </a:txBody>
                  <a:tcPr/>
                </a:tc>
                <a:extLst>
                  <a:ext uri="{0D108BD9-81ED-4DB2-BD59-A6C34878D82A}">
                    <a16:rowId xmlns:a16="http://schemas.microsoft.com/office/drawing/2014/main" val="4013294265"/>
                  </a:ext>
                </a:extLst>
              </a:tr>
              <a:tr h="595026">
                <a:tc>
                  <a:txBody>
                    <a:bodyPr/>
                    <a:lstStyle/>
                    <a:p>
                      <a:pPr marL="0" indent="0" algn="ctr">
                        <a:buNone/>
                      </a:pPr>
                      <a:r>
                        <a:rPr lang="en-GB" sz="1300" dirty="0">
                          <a:latin typeface="K26AlphaSans" panose="02000500000000000000" pitchFamily="2" charset="0"/>
                        </a:rPr>
                        <a:t>How were Harry/ David treated at home?</a:t>
                      </a:r>
                    </a:p>
                  </a:txBody>
                  <a:tcPr/>
                </a:tc>
                <a:tc>
                  <a:txBody>
                    <a:bodyPr/>
                    <a:lstStyle/>
                    <a:p>
                      <a:pPr marL="0" indent="0" algn="ctr">
                        <a:buNone/>
                      </a:pP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txBody>
                  <a:tcPr/>
                </a:tc>
                <a:extLst>
                  <a:ext uri="{0D108BD9-81ED-4DB2-BD59-A6C34878D82A}">
                    <a16:rowId xmlns:a16="http://schemas.microsoft.com/office/drawing/2014/main" val="3610404555"/>
                  </a:ext>
                </a:extLst>
              </a:tr>
              <a:tr h="595026">
                <a:tc>
                  <a:txBody>
                    <a:bodyPr/>
                    <a:lstStyle/>
                    <a:p>
                      <a:pPr algn="ctr"/>
                      <a:r>
                        <a:rPr lang="en-GB" sz="1300" dirty="0">
                          <a:latin typeface="K26AlphaSans" panose="02000500000000000000" pitchFamily="2" charset="0"/>
                        </a:rPr>
                        <a:t>How did Harry/ David feel about school?</a:t>
                      </a:r>
                    </a:p>
                  </a:txBody>
                  <a:tcPr/>
                </a:tc>
                <a:tc>
                  <a:txBody>
                    <a:bodyPr/>
                    <a:lstStyle/>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txBody>
                  <a:tcPr/>
                </a:tc>
                <a:extLst>
                  <a:ext uri="{0D108BD9-81ED-4DB2-BD59-A6C34878D82A}">
                    <a16:rowId xmlns:a16="http://schemas.microsoft.com/office/drawing/2014/main" val="4056864871"/>
                  </a:ext>
                </a:extLst>
              </a:tr>
              <a:tr h="595026">
                <a:tc>
                  <a:txBody>
                    <a:bodyPr/>
                    <a:lstStyle/>
                    <a:p>
                      <a:pPr algn="ctr"/>
                      <a:r>
                        <a:rPr lang="en-GB" sz="1300" dirty="0">
                          <a:latin typeface="K26AlphaSans" panose="02000500000000000000" pitchFamily="2" charset="0"/>
                        </a:rPr>
                        <a:t>Where were Harry/ David sent?</a:t>
                      </a:r>
                    </a:p>
                  </a:txBody>
                  <a:tcPr/>
                </a:tc>
                <a:tc>
                  <a:txBody>
                    <a:bodyPr/>
                    <a:lstStyle/>
                    <a:p>
                      <a:pPr algn="ctr"/>
                      <a:endParaRPr lang="en-GB" sz="1200" dirty="0">
                        <a:latin typeface="K26AlphaSans" panose="02000500000000000000" pitchFamily="2" charset="0"/>
                      </a:endParaRPr>
                    </a:p>
                  </a:txBody>
                  <a:tcPr/>
                </a:tc>
                <a:tc>
                  <a:txBody>
                    <a:bodyPr/>
                    <a:lstStyle/>
                    <a:p>
                      <a:pPr algn="ctr"/>
                      <a:endParaRPr lang="en-GB" sz="1200" dirty="0">
                        <a:latin typeface="K26AlphaSans" panose="02000500000000000000" pitchFamily="2" charset="0"/>
                      </a:endParaRPr>
                    </a:p>
                    <a:p>
                      <a:pPr algn="ctr"/>
                      <a:endParaRPr lang="en-GB" sz="1200" dirty="0">
                        <a:latin typeface="K26AlphaSans" panose="02000500000000000000" pitchFamily="2" charset="0"/>
                      </a:endParaRPr>
                    </a:p>
                  </a:txBody>
                  <a:tcPr/>
                </a:tc>
                <a:extLst>
                  <a:ext uri="{0D108BD9-81ED-4DB2-BD59-A6C34878D82A}">
                    <a16:rowId xmlns:a16="http://schemas.microsoft.com/office/drawing/2014/main" val="258627234"/>
                  </a:ext>
                </a:extLst>
              </a:tr>
              <a:tr h="570688">
                <a:tc>
                  <a:txBody>
                    <a:bodyPr/>
                    <a:lstStyle/>
                    <a:p>
                      <a:pPr algn="ctr"/>
                      <a:r>
                        <a:rPr lang="en-GB" sz="1300" dirty="0">
                          <a:latin typeface="K26AlphaSans" panose="02000500000000000000" pitchFamily="2" charset="0"/>
                        </a:rPr>
                        <a:t>How much did the schools know about Harry/ David?</a:t>
                      </a:r>
                    </a:p>
                  </a:txBody>
                  <a:tcPr/>
                </a:tc>
                <a:tc>
                  <a:txBody>
                    <a:bodyPr/>
                    <a:lstStyle/>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1052465315"/>
                  </a:ext>
                </a:extLst>
              </a:tr>
              <a:tr h="570688">
                <a:tc>
                  <a:txBody>
                    <a:bodyPr/>
                    <a:lstStyle/>
                    <a:p>
                      <a:pPr algn="ctr"/>
                      <a:r>
                        <a:rPr lang="en-GB" sz="1300" dirty="0">
                          <a:latin typeface="K26AlphaSans" panose="02000500000000000000" pitchFamily="2" charset="0"/>
                        </a:rPr>
                        <a:t>What do you think the 2 schools (Hogwarts and </a:t>
                      </a:r>
                      <a:r>
                        <a:rPr lang="en-GB" sz="1300" dirty="0" err="1">
                          <a:latin typeface="K26AlphaSans" panose="02000500000000000000" pitchFamily="2" charset="0"/>
                        </a:rPr>
                        <a:t>Groosham</a:t>
                      </a:r>
                      <a:r>
                        <a:rPr lang="en-GB" sz="1300" dirty="0">
                          <a:latin typeface="K26AlphaSans" panose="02000500000000000000" pitchFamily="2" charset="0"/>
                        </a:rPr>
                        <a:t> Grange) will be like?</a:t>
                      </a:r>
                    </a:p>
                  </a:txBody>
                  <a:tcPr/>
                </a:tc>
                <a:tc>
                  <a:txBody>
                    <a:bodyPr/>
                    <a:lstStyle/>
                    <a:p>
                      <a:pPr algn="ctr"/>
                      <a:endParaRPr lang="en-GB" sz="1200" dirty="0">
                        <a:latin typeface="K26AlphaSans" panose="02000500000000000000" pitchFamily="2" charset="0"/>
                      </a:endParaRPr>
                    </a:p>
                  </a:txBody>
                  <a:tcPr/>
                </a:tc>
                <a:tc>
                  <a:txBody>
                    <a:bodyPr/>
                    <a:lstStyle/>
                    <a:p>
                      <a:pPr algn="ctr"/>
                      <a:endParaRPr lang="en-GB" sz="1200" dirty="0">
                        <a:latin typeface="K26AlphaSans" panose="02000500000000000000" pitchFamily="2" charset="0"/>
                      </a:endParaRPr>
                    </a:p>
                  </a:txBody>
                  <a:tcPr/>
                </a:tc>
                <a:extLst>
                  <a:ext uri="{0D108BD9-81ED-4DB2-BD59-A6C34878D82A}">
                    <a16:rowId xmlns:a16="http://schemas.microsoft.com/office/drawing/2014/main" val="3917361921"/>
                  </a:ext>
                </a:extLst>
              </a:tr>
              <a:tr h="595026">
                <a:tc>
                  <a:txBody>
                    <a:bodyPr/>
                    <a:lstStyle/>
                    <a:p>
                      <a:pPr algn="ctr"/>
                      <a:r>
                        <a:rPr lang="en-GB" sz="1300" dirty="0">
                          <a:latin typeface="K26AlphaSans" panose="02000500000000000000" pitchFamily="2" charset="0"/>
                        </a:rPr>
                        <a:t>How do Harry/ David feel about being sent away to school? </a:t>
                      </a:r>
                    </a:p>
                  </a:txBody>
                  <a:tcPr/>
                </a:tc>
                <a:tc>
                  <a:txBody>
                    <a:bodyPr/>
                    <a:lstStyle/>
                    <a:p>
                      <a:pPr algn="ctr"/>
                      <a:endParaRPr lang="en-GB" sz="1000" dirty="0">
                        <a:latin typeface="K26AlphaSans" panose="02000500000000000000" pitchFamily="2" charset="0"/>
                      </a:endParaRPr>
                    </a:p>
                  </a:txBody>
                  <a:tcPr/>
                </a:tc>
                <a:tc>
                  <a:txBody>
                    <a:bodyPr/>
                    <a:lstStyle/>
                    <a:p>
                      <a:pPr algn="ctr"/>
                      <a:endParaRPr lang="en-GB" sz="1000" dirty="0">
                        <a:latin typeface="K26AlphaSans" panose="02000500000000000000" pitchFamily="2" charset="0"/>
                      </a:endParaRPr>
                    </a:p>
                    <a:p>
                      <a:pPr algn="ctr"/>
                      <a:endParaRPr lang="en-GB" sz="1000" dirty="0">
                        <a:latin typeface="K26AlphaSans" panose="02000500000000000000" pitchFamily="2" charset="0"/>
                      </a:endParaRPr>
                    </a:p>
                    <a:p>
                      <a:pPr algn="ctr"/>
                      <a:endParaRPr lang="en-GB" sz="1000" dirty="0">
                        <a:latin typeface="K26AlphaSans" panose="02000500000000000000" pitchFamily="2" charset="0"/>
                      </a:endParaRPr>
                    </a:p>
                  </a:txBody>
                  <a:tcPr/>
                </a:tc>
                <a:extLst>
                  <a:ext uri="{0D108BD9-81ED-4DB2-BD59-A6C34878D82A}">
                    <a16:rowId xmlns:a16="http://schemas.microsoft.com/office/drawing/2014/main" val="1246447807"/>
                  </a:ext>
                </a:extLst>
              </a:tr>
            </a:tbl>
          </a:graphicData>
        </a:graphic>
      </p:graphicFrame>
      <p:sp>
        <p:nvSpPr>
          <p:cNvPr id="11" name="Title 1"/>
          <p:cNvSpPr txBox="1">
            <a:spLocks/>
          </p:cNvSpPr>
          <p:nvPr/>
        </p:nvSpPr>
        <p:spPr>
          <a:xfrm>
            <a:off x="1401790" y="6544227"/>
            <a:ext cx="2998218" cy="731783"/>
          </a:xfrm>
          <a:prstGeom prst="rect">
            <a:avLst/>
          </a:prstGeom>
        </p:spPr>
        <p:txBody>
          <a:bodyPr vert="horz" lIns="91440" tIns="45720" rIns="91440" bIns="45720" rtlCol="0" anchor="ctr">
            <a:norm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algn="ctr"/>
            <a:r>
              <a:rPr lang="en-GB" sz="1600" dirty="0" err="1">
                <a:latin typeface="K26AlphaSans" panose="02000500000000000000" pitchFamily="2" charset="0"/>
              </a:rPr>
              <a:t>Groosham</a:t>
            </a:r>
            <a:r>
              <a:rPr lang="en-GB" sz="1600" dirty="0">
                <a:latin typeface="K26AlphaSans" panose="02000500000000000000" pitchFamily="2" charset="0"/>
              </a:rPr>
              <a:t> Grange – </a:t>
            </a:r>
          </a:p>
          <a:p>
            <a:pPr algn="ctr"/>
            <a:r>
              <a:rPr lang="en-GB" sz="1600" dirty="0">
                <a:latin typeface="K26AlphaSans" panose="02000500000000000000" pitchFamily="2" charset="0"/>
              </a:rPr>
              <a:t>Chapters 1-3 </a:t>
            </a:r>
          </a:p>
        </p:txBody>
      </p:sp>
      <p:sp>
        <p:nvSpPr>
          <p:cNvPr id="15" name="Title 1"/>
          <p:cNvSpPr txBox="1">
            <a:spLocks/>
          </p:cNvSpPr>
          <p:nvPr/>
        </p:nvSpPr>
        <p:spPr>
          <a:xfrm>
            <a:off x="6450445" y="457986"/>
            <a:ext cx="2998218" cy="731783"/>
          </a:xfrm>
          <a:prstGeom prst="rect">
            <a:avLst/>
          </a:prstGeom>
        </p:spPr>
        <p:txBody>
          <a:bodyPr vert="horz" lIns="91440" tIns="45720" rIns="91440" bIns="45720" rtlCol="0" anchor="ctr">
            <a:norm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algn="ctr"/>
            <a:r>
              <a:rPr lang="en-GB" sz="2000" dirty="0">
                <a:latin typeface="K26AlphaSans" panose="02000500000000000000" pitchFamily="2" charset="0"/>
              </a:rPr>
              <a:t>Making Connections</a:t>
            </a:r>
          </a:p>
        </p:txBody>
      </p:sp>
      <p:sp>
        <p:nvSpPr>
          <p:cNvPr id="10" name="Title 1"/>
          <p:cNvSpPr txBox="1">
            <a:spLocks/>
          </p:cNvSpPr>
          <p:nvPr/>
        </p:nvSpPr>
        <p:spPr>
          <a:xfrm>
            <a:off x="6315182" y="6544227"/>
            <a:ext cx="2998218" cy="731783"/>
          </a:xfrm>
          <a:prstGeom prst="rect">
            <a:avLst/>
          </a:prstGeom>
        </p:spPr>
        <p:txBody>
          <a:bodyPr vert="horz" lIns="91440" tIns="45720" rIns="91440" bIns="45720" rtlCol="0" anchor="ctr">
            <a:norm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algn="ctr"/>
            <a:r>
              <a:rPr lang="en-GB" sz="1600" dirty="0" err="1">
                <a:latin typeface="K26AlphaSans" panose="02000500000000000000" pitchFamily="2" charset="0"/>
              </a:rPr>
              <a:t>Groosham</a:t>
            </a:r>
            <a:r>
              <a:rPr lang="en-GB" sz="1600" dirty="0">
                <a:latin typeface="K26AlphaSans" panose="02000500000000000000" pitchFamily="2" charset="0"/>
              </a:rPr>
              <a:t> Grange – </a:t>
            </a:r>
          </a:p>
          <a:p>
            <a:pPr algn="ctr"/>
            <a:r>
              <a:rPr lang="en-GB" sz="1600" dirty="0">
                <a:latin typeface="K26AlphaSans" panose="02000500000000000000" pitchFamily="2" charset="0"/>
              </a:rPr>
              <a:t>Chapters 1-3 </a:t>
            </a:r>
          </a:p>
        </p:txBody>
      </p:sp>
      <p:graphicFrame>
        <p:nvGraphicFramePr>
          <p:cNvPr id="13" name="Table 12"/>
          <p:cNvGraphicFramePr>
            <a:graphicFrameLocks noGrp="1"/>
          </p:cNvGraphicFramePr>
          <p:nvPr>
            <p:extLst>
              <p:ext uri="{D42A27DB-BD31-4B8C-83A1-F6EECF244321}">
                <p14:modId xmlns:p14="http://schemas.microsoft.com/office/powerpoint/2010/main" val="3584645007"/>
              </p:ext>
            </p:extLst>
          </p:nvPr>
        </p:nvGraphicFramePr>
        <p:xfrm>
          <a:off x="5494968" y="1089134"/>
          <a:ext cx="4716000" cy="5453800"/>
        </p:xfrm>
        <a:graphic>
          <a:graphicData uri="http://schemas.openxmlformats.org/drawingml/2006/table">
            <a:tbl>
              <a:tblPr firstRow="1" bandRow="1">
                <a:tableStyleId>{5940675A-B579-460E-94D1-54222C63F5DA}</a:tableStyleId>
              </a:tblPr>
              <a:tblGrid>
                <a:gridCol w="1572000">
                  <a:extLst>
                    <a:ext uri="{9D8B030D-6E8A-4147-A177-3AD203B41FA5}">
                      <a16:colId xmlns:a16="http://schemas.microsoft.com/office/drawing/2014/main" val="1971786925"/>
                    </a:ext>
                  </a:extLst>
                </a:gridCol>
                <a:gridCol w="1572000">
                  <a:extLst>
                    <a:ext uri="{9D8B030D-6E8A-4147-A177-3AD203B41FA5}">
                      <a16:colId xmlns:a16="http://schemas.microsoft.com/office/drawing/2014/main" val="2809212219"/>
                    </a:ext>
                  </a:extLst>
                </a:gridCol>
                <a:gridCol w="1572000">
                  <a:extLst>
                    <a:ext uri="{9D8B030D-6E8A-4147-A177-3AD203B41FA5}">
                      <a16:colId xmlns:a16="http://schemas.microsoft.com/office/drawing/2014/main" val="4283171798"/>
                    </a:ext>
                  </a:extLst>
                </a:gridCol>
              </a:tblGrid>
              <a:tr h="54652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en-GB" sz="1400" dirty="0">
                          <a:latin typeface="K26AlphaSans" panose="02000500000000000000" pitchFamily="2" charset="0"/>
                        </a:rPr>
                        <a:t>The </a:t>
                      </a:r>
                      <a:r>
                        <a:rPr lang="en-GB" sz="1400" dirty="0" err="1">
                          <a:latin typeface="K26AlphaSans" panose="02000500000000000000" pitchFamily="2" charset="0"/>
                        </a:rPr>
                        <a:t>Dursleys</a:t>
                      </a:r>
                      <a:r>
                        <a:rPr lang="en-GB" sz="1400" dirty="0">
                          <a:latin typeface="K26AlphaSans" panose="02000500000000000000" pitchFamily="2" charset="0"/>
                        </a:rPr>
                        <a:t> vs. The </a:t>
                      </a:r>
                      <a:r>
                        <a:rPr lang="en-GB" sz="1400" dirty="0" err="1">
                          <a:latin typeface="K26AlphaSans" panose="02000500000000000000" pitchFamily="2" charset="0"/>
                        </a:rPr>
                        <a:t>Eliots</a:t>
                      </a:r>
                      <a:endParaRPr lang="en-GB" sz="1400" dirty="0">
                        <a:latin typeface="K26AlphaSans" panose="02000500000000000000" pitchFamily="2" charset="0"/>
                      </a:endParaRPr>
                    </a:p>
                  </a:txBody>
                  <a:tcPr/>
                </a:tc>
                <a:tc>
                  <a:txBody>
                    <a:bodyPr/>
                    <a:lstStyle/>
                    <a:p>
                      <a:pPr algn="ctr"/>
                      <a:r>
                        <a:rPr lang="en-GB" sz="1400" dirty="0">
                          <a:latin typeface="K26AlphaSans" panose="02000500000000000000" pitchFamily="2" charset="0"/>
                        </a:rPr>
                        <a:t>Harry Potter</a:t>
                      </a:r>
                    </a:p>
                  </a:txBody>
                  <a:tcPr/>
                </a:tc>
                <a:tc>
                  <a:txBody>
                    <a:bodyPr/>
                    <a:lstStyle/>
                    <a:p>
                      <a:pPr algn="ctr"/>
                      <a:r>
                        <a:rPr lang="en-GB" sz="1400" dirty="0">
                          <a:latin typeface="K26AlphaSans" panose="02000500000000000000" pitchFamily="2" charset="0"/>
                        </a:rPr>
                        <a:t>David Eliot</a:t>
                      </a:r>
                    </a:p>
                  </a:txBody>
                  <a:tcPr/>
                </a:tc>
                <a:extLst>
                  <a:ext uri="{0D108BD9-81ED-4DB2-BD59-A6C34878D82A}">
                    <a16:rowId xmlns:a16="http://schemas.microsoft.com/office/drawing/2014/main" val="4013294265"/>
                  </a:ext>
                </a:extLst>
              </a:tr>
              <a:tr h="595026">
                <a:tc>
                  <a:txBody>
                    <a:bodyPr/>
                    <a:lstStyle/>
                    <a:p>
                      <a:pPr marL="0" indent="0" algn="ctr">
                        <a:buNone/>
                      </a:pPr>
                      <a:r>
                        <a:rPr lang="en-GB" sz="1300" dirty="0">
                          <a:latin typeface="K26AlphaSans" panose="02000500000000000000" pitchFamily="2" charset="0"/>
                        </a:rPr>
                        <a:t>How were Harry/ David treated at home?</a:t>
                      </a:r>
                    </a:p>
                  </a:txBody>
                  <a:tcPr/>
                </a:tc>
                <a:tc>
                  <a:txBody>
                    <a:bodyPr/>
                    <a:lstStyle/>
                    <a:p>
                      <a:pPr marL="0" indent="0" algn="ctr">
                        <a:buNone/>
                      </a:pP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txBody>
                  <a:tcPr/>
                </a:tc>
                <a:extLst>
                  <a:ext uri="{0D108BD9-81ED-4DB2-BD59-A6C34878D82A}">
                    <a16:rowId xmlns:a16="http://schemas.microsoft.com/office/drawing/2014/main" val="3610404555"/>
                  </a:ext>
                </a:extLst>
              </a:tr>
              <a:tr h="595026">
                <a:tc>
                  <a:txBody>
                    <a:bodyPr/>
                    <a:lstStyle/>
                    <a:p>
                      <a:pPr algn="ctr"/>
                      <a:r>
                        <a:rPr lang="en-GB" sz="1300" dirty="0">
                          <a:latin typeface="K26AlphaSans" panose="02000500000000000000" pitchFamily="2" charset="0"/>
                        </a:rPr>
                        <a:t>How did Harry/ David feel about school?</a:t>
                      </a:r>
                    </a:p>
                  </a:txBody>
                  <a:tcPr/>
                </a:tc>
                <a:tc>
                  <a:txBody>
                    <a:bodyPr/>
                    <a:lstStyle/>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txBody>
                  <a:tcPr/>
                </a:tc>
                <a:extLst>
                  <a:ext uri="{0D108BD9-81ED-4DB2-BD59-A6C34878D82A}">
                    <a16:rowId xmlns:a16="http://schemas.microsoft.com/office/drawing/2014/main" val="4056864871"/>
                  </a:ext>
                </a:extLst>
              </a:tr>
              <a:tr h="595026">
                <a:tc>
                  <a:txBody>
                    <a:bodyPr/>
                    <a:lstStyle/>
                    <a:p>
                      <a:pPr algn="ctr"/>
                      <a:r>
                        <a:rPr lang="en-GB" sz="1300" dirty="0">
                          <a:latin typeface="K26AlphaSans" panose="02000500000000000000" pitchFamily="2" charset="0"/>
                        </a:rPr>
                        <a:t>Where were Harry/ David sent?</a:t>
                      </a:r>
                    </a:p>
                  </a:txBody>
                  <a:tcPr/>
                </a:tc>
                <a:tc>
                  <a:txBody>
                    <a:bodyPr/>
                    <a:lstStyle/>
                    <a:p>
                      <a:pPr algn="ctr"/>
                      <a:endParaRPr lang="en-GB" sz="1200" dirty="0">
                        <a:latin typeface="K26AlphaSans" panose="02000500000000000000" pitchFamily="2" charset="0"/>
                      </a:endParaRPr>
                    </a:p>
                  </a:txBody>
                  <a:tcPr/>
                </a:tc>
                <a:tc>
                  <a:txBody>
                    <a:bodyPr/>
                    <a:lstStyle/>
                    <a:p>
                      <a:pPr algn="ctr"/>
                      <a:endParaRPr lang="en-GB" sz="1200" dirty="0">
                        <a:latin typeface="K26AlphaSans" panose="02000500000000000000" pitchFamily="2" charset="0"/>
                      </a:endParaRPr>
                    </a:p>
                    <a:p>
                      <a:pPr algn="ctr"/>
                      <a:endParaRPr lang="en-GB" sz="1200" dirty="0">
                        <a:latin typeface="K26AlphaSans" panose="02000500000000000000" pitchFamily="2" charset="0"/>
                      </a:endParaRPr>
                    </a:p>
                  </a:txBody>
                  <a:tcPr/>
                </a:tc>
                <a:extLst>
                  <a:ext uri="{0D108BD9-81ED-4DB2-BD59-A6C34878D82A}">
                    <a16:rowId xmlns:a16="http://schemas.microsoft.com/office/drawing/2014/main" val="258627234"/>
                  </a:ext>
                </a:extLst>
              </a:tr>
              <a:tr h="570688">
                <a:tc>
                  <a:txBody>
                    <a:bodyPr/>
                    <a:lstStyle/>
                    <a:p>
                      <a:pPr algn="ctr"/>
                      <a:r>
                        <a:rPr lang="en-GB" sz="1300" dirty="0">
                          <a:latin typeface="K26AlphaSans" panose="02000500000000000000" pitchFamily="2" charset="0"/>
                        </a:rPr>
                        <a:t>How much did the schools know about Harry/ David?</a:t>
                      </a:r>
                    </a:p>
                  </a:txBody>
                  <a:tcPr/>
                </a:tc>
                <a:tc>
                  <a:txBody>
                    <a:bodyPr/>
                    <a:lstStyle/>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1052465315"/>
                  </a:ext>
                </a:extLst>
              </a:tr>
              <a:tr h="570688">
                <a:tc>
                  <a:txBody>
                    <a:bodyPr/>
                    <a:lstStyle/>
                    <a:p>
                      <a:pPr algn="ctr"/>
                      <a:r>
                        <a:rPr lang="en-GB" sz="1300" dirty="0">
                          <a:latin typeface="K26AlphaSans" panose="02000500000000000000" pitchFamily="2" charset="0"/>
                        </a:rPr>
                        <a:t>What do you think the 2 schools (Hogwarts and </a:t>
                      </a:r>
                      <a:r>
                        <a:rPr lang="en-GB" sz="1300" dirty="0" err="1">
                          <a:latin typeface="K26AlphaSans" panose="02000500000000000000" pitchFamily="2" charset="0"/>
                        </a:rPr>
                        <a:t>Groosham</a:t>
                      </a:r>
                      <a:r>
                        <a:rPr lang="en-GB" sz="1300" dirty="0">
                          <a:latin typeface="K26AlphaSans" panose="02000500000000000000" pitchFamily="2" charset="0"/>
                        </a:rPr>
                        <a:t> Grange) will be like?</a:t>
                      </a:r>
                    </a:p>
                  </a:txBody>
                  <a:tcPr/>
                </a:tc>
                <a:tc>
                  <a:txBody>
                    <a:bodyPr/>
                    <a:lstStyle/>
                    <a:p>
                      <a:pPr algn="ctr"/>
                      <a:endParaRPr lang="en-GB" sz="1200" dirty="0">
                        <a:latin typeface="K26AlphaSans" panose="02000500000000000000" pitchFamily="2" charset="0"/>
                      </a:endParaRPr>
                    </a:p>
                  </a:txBody>
                  <a:tcPr/>
                </a:tc>
                <a:tc>
                  <a:txBody>
                    <a:bodyPr/>
                    <a:lstStyle/>
                    <a:p>
                      <a:pPr algn="ctr"/>
                      <a:endParaRPr lang="en-GB" sz="1200" dirty="0">
                        <a:latin typeface="K26AlphaSans" panose="02000500000000000000" pitchFamily="2" charset="0"/>
                      </a:endParaRPr>
                    </a:p>
                  </a:txBody>
                  <a:tcPr/>
                </a:tc>
                <a:extLst>
                  <a:ext uri="{0D108BD9-81ED-4DB2-BD59-A6C34878D82A}">
                    <a16:rowId xmlns:a16="http://schemas.microsoft.com/office/drawing/2014/main" val="3917361921"/>
                  </a:ext>
                </a:extLst>
              </a:tr>
              <a:tr h="595026">
                <a:tc>
                  <a:txBody>
                    <a:bodyPr/>
                    <a:lstStyle/>
                    <a:p>
                      <a:pPr algn="ctr"/>
                      <a:r>
                        <a:rPr lang="en-GB" sz="1300" dirty="0">
                          <a:latin typeface="K26AlphaSans" panose="02000500000000000000" pitchFamily="2" charset="0"/>
                        </a:rPr>
                        <a:t>How do Harry/ David feel about being sent away to school? </a:t>
                      </a:r>
                    </a:p>
                  </a:txBody>
                  <a:tcPr/>
                </a:tc>
                <a:tc>
                  <a:txBody>
                    <a:bodyPr/>
                    <a:lstStyle/>
                    <a:p>
                      <a:pPr algn="ctr"/>
                      <a:endParaRPr lang="en-GB" sz="1000" dirty="0">
                        <a:latin typeface="K26AlphaSans" panose="02000500000000000000" pitchFamily="2" charset="0"/>
                      </a:endParaRPr>
                    </a:p>
                  </a:txBody>
                  <a:tcPr/>
                </a:tc>
                <a:tc>
                  <a:txBody>
                    <a:bodyPr/>
                    <a:lstStyle/>
                    <a:p>
                      <a:pPr algn="ctr"/>
                      <a:endParaRPr lang="en-GB" sz="1000" dirty="0">
                        <a:latin typeface="K26AlphaSans" panose="02000500000000000000" pitchFamily="2" charset="0"/>
                      </a:endParaRPr>
                    </a:p>
                    <a:p>
                      <a:pPr algn="ctr"/>
                      <a:endParaRPr lang="en-GB" sz="1000" dirty="0">
                        <a:latin typeface="K26AlphaSans" panose="02000500000000000000" pitchFamily="2" charset="0"/>
                      </a:endParaRPr>
                    </a:p>
                    <a:p>
                      <a:pPr algn="ctr"/>
                      <a:endParaRPr lang="en-GB" sz="1000" dirty="0">
                        <a:latin typeface="K26AlphaSans" panose="02000500000000000000" pitchFamily="2" charset="0"/>
                      </a:endParaRPr>
                    </a:p>
                  </a:txBody>
                  <a:tcPr/>
                </a:tc>
                <a:extLst>
                  <a:ext uri="{0D108BD9-81ED-4DB2-BD59-A6C34878D82A}">
                    <a16:rowId xmlns:a16="http://schemas.microsoft.com/office/drawing/2014/main" val="1246447807"/>
                  </a:ext>
                </a:extLst>
              </a:tr>
            </a:tbl>
          </a:graphicData>
        </a:graphic>
      </p:graphicFrame>
    </p:spTree>
    <p:extLst>
      <p:ext uri="{BB962C8B-B14F-4D97-AF65-F5344CB8AC3E}">
        <p14:creationId xmlns:p14="http://schemas.microsoft.com/office/powerpoint/2010/main" val="3402791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608489" y="489479"/>
          <a:ext cx="9612000" cy="6588000"/>
        </p:xfrm>
        <a:graphic>
          <a:graphicData uri="http://schemas.openxmlformats.org/drawingml/2006/table">
            <a:tbl>
              <a:tblPr firstRow="1" bandRow="1">
                <a:tableStyleId>{5940675A-B579-460E-94D1-54222C63F5DA}</a:tableStyleId>
              </a:tblPr>
              <a:tblGrid>
                <a:gridCol w="3204000">
                  <a:extLst>
                    <a:ext uri="{9D8B030D-6E8A-4147-A177-3AD203B41FA5}">
                      <a16:colId xmlns:a16="http://schemas.microsoft.com/office/drawing/2014/main" val="20000"/>
                    </a:ext>
                  </a:extLst>
                </a:gridCol>
                <a:gridCol w="3204000">
                  <a:extLst>
                    <a:ext uri="{9D8B030D-6E8A-4147-A177-3AD203B41FA5}">
                      <a16:colId xmlns:a16="http://schemas.microsoft.com/office/drawing/2014/main" val="20001"/>
                    </a:ext>
                  </a:extLst>
                </a:gridCol>
                <a:gridCol w="3204000">
                  <a:extLst>
                    <a:ext uri="{9D8B030D-6E8A-4147-A177-3AD203B41FA5}">
                      <a16:colId xmlns:a16="http://schemas.microsoft.com/office/drawing/2014/main" val="20002"/>
                    </a:ext>
                  </a:extLst>
                </a:gridCol>
              </a:tblGrid>
              <a:tr h="2196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2196000">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1"/>
                  </a:ext>
                </a:extLst>
              </a:tr>
              <a:tr h="2196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2"/>
                  </a:ext>
                </a:extLst>
              </a:tr>
            </a:tbl>
          </a:graphicData>
        </a:graphic>
      </p:graphicFrame>
      <p:sp>
        <p:nvSpPr>
          <p:cNvPr id="3" name="TextBox 2"/>
          <p:cNvSpPr txBox="1"/>
          <p:nvPr/>
        </p:nvSpPr>
        <p:spPr>
          <a:xfrm>
            <a:off x="3684070" y="2731423"/>
            <a:ext cx="3454178" cy="2185214"/>
          </a:xfrm>
          <a:prstGeom prst="rect">
            <a:avLst/>
          </a:prstGeom>
          <a:noFill/>
        </p:spPr>
        <p:txBody>
          <a:bodyPr wrap="square" rtlCol="0">
            <a:spAutoFit/>
          </a:bodyPr>
          <a:lstStyle/>
          <a:p>
            <a:pPr algn="ctr"/>
            <a:r>
              <a:rPr lang="en-GB" sz="3500" b="1" dirty="0" err="1">
                <a:latin typeface="KB3JustAQuickNote" panose="02000603000000000000" pitchFamily="2" charset="0"/>
                <a:ea typeface="KB3JustAQuickNote" panose="02000603000000000000" pitchFamily="2" charset="0"/>
              </a:rPr>
              <a:t>Groosham</a:t>
            </a:r>
            <a:r>
              <a:rPr lang="en-GB" sz="3500" b="1" dirty="0">
                <a:latin typeface="KB3JustAQuickNote" panose="02000603000000000000" pitchFamily="2" charset="0"/>
                <a:ea typeface="KB3JustAQuickNote" panose="02000603000000000000" pitchFamily="2" charset="0"/>
              </a:rPr>
              <a:t> Grange</a:t>
            </a:r>
          </a:p>
          <a:p>
            <a:pPr algn="ctr"/>
            <a:r>
              <a:rPr lang="en-GB" sz="2200" b="1" dirty="0">
                <a:latin typeface="KB3JustAQuickNote" panose="02000603000000000000" pitchFamily="2" charset="0"/>
                <a:ea typeface="KB3JustAQuickNote" panose="02000603000000000000" pitchFamily="2" charset="0"/>
              </a:rPr>
              <a:t>Chapters 4-6</a:t>
            </a:r>
          </a:p>
          <a:p>
            <a:pPr algn="ctr"/>
            <a:endParaRPr lang="en-GB" sz="2200" b="1" dirty="0">
              <a:latin typeface="KB3JustAQuickNote" panose="02000603000000000000" pitchFamily="2" charset="0"/>
              <a:ea typeface="KB3JustAQuickNote" panose="02000603000000000000" pitchFamily="2" charset="0"/>
            </a:endParaRPr>
          </a:p>
          <a:p>
            <a:pPr algn="ctr"/>
            <a:r>
              <a:rPr lang="en-GB" sz="2200" b="1" dirty="0">
                <a:latin typeface="KB3JustAQuickNote" panose="02000603000000000000" pitchFamily="2" charset="0"/>
                <a:ea typeface="KB3JustAQuickNote" panose="02000603000000000000" pitchFamily="2" charset="0"/>
              </a:rPr>
              <a:t>By Anthony Horowitz</a:t>
            </a:r>
          </a:p>
        </p:txBody>
      </p:sp>
      <p:sp>
        <p:nvSpPr>
          <p:cNvPr id="4" name="TextBox 3"/>
          <p:cNvSpPr txBox="1"/>
          <p:nvPr/>
        </p:nvSpPr>
        <p:spPr>
          <a:xfrm>
            <a:off x="3875282" y="608104"/>
            <a:ext cx="3137559" cy="1938992"/>
          </a:xfrm>
          <a:prstGeom prst="rect">
            <a:avLst/>
          </a:prstGeom>
          <a:noFill/>
        </p:spPr>
        <p:txBody>
          <a:bodyPr wrap="square" rtlCol="0">
            <a:spAutoFit/>
          </a:bodyPr>
          <a:lstStyle/>
          <a:p>
            <a:endParaRPr lang="en-GB" sz="1200" dirty="0">
              <a:latin typeface="K26AlphaABC" panose="02000500000000000000" pitchFamily="2" charset="0"/>
              <a:ea typeface="KB3PurplePetals" panose="02000603000000000000" pitchFamily="2" charset="0"/>
            </a:endParaRPr>
          </a:p>
          <a:p>
            <a:pPr marL="228600" indent="-228600">
              <a:buAutoNum type="arabicPeriod"/>
            </a:pPr>
            <a:r>
              <a:rPr lang="en-GB" sz="1200" dirty="0">
                <a:latin typeface="K26AlphaABC" panose="02000500000000000000" pitchFamily="2" charset="0"/>
                <a:ea typeface="KB3PurplePetals" panose="02000603000000000000" pitchFamily="2" charset="0"/>
              </a:rPr>
              <a:t>Who is Gregor? </a:t>
            </a:r>
          </a:p>
          <a:p>
            <a:pPr marL="228600" indent="-228600">
              <a:buAutoNum type="arabicPeriod"/>
            </a:pPr>
            <a:r>
              <a:rPr lang="en-GB" sz="1200" dirty="0">
                <a:latin typeface="K26AlphaABC" panose="02000500000000000000" pitchFamily="2" charset="0"/>
                <a:ea typeface="KB3PurplePetals" panose="02000603000000000000" pitchFamily="2" charset="0"/>
              </a:rPr>
              <a:t>What is different about Gregor?</a:t>
            </a:r>
          </a:p>
          <a:p>
            <a:pPr marL="228600" indent="-228600">
              <a:buAutoNum type="arabicPeriod"/>
            </a:pPr>
            <a:r>
              <a:rPr lang="en-GB" sz="1200" dirty="0">
                <a:latin typeface="K26AlphaABC" panose="02000500000000000000" pitchFamily="2" charset="0"/>
                <a:ea typeface="KB3PurplePetals" panose="02000603000000000000" pitchFamily="2" charset="0"/>
              </a:rPr>
              <a:t>What happens when the 3 children get to </a:t>
            </a:r>
            <a:r>
              <a:rPr lang="en-GB" sz="1200" dirty="0" err="1">
                <a:latin typeface="K26AlphaABC" panose="02000500000000000000" pitchFamily="2" charset="0"/>
                <a:ea typeface="KB3PurplePetals" panose="02000603000000000000" pitchFamily="2" charset="0"/>
              </a:rPr>
              <a:t>Groosham</a:t>
            </a:r>
            <a:r>
              <a:rPr lang="en-GB" sz="1200" dirty="0">
                <a:latin typeface="K26AlphaABC" panose="02000500000000000000" pitchFamily="2" charset="0"/>
                <a:ea typeface="KB3PurplePetals" panose="02000603000000000000" pitchFamily="2" charset="0"/>
              </a:rPr>
              <a:t> Grange? </a:t>
            </a:r>
          </a:p>
          <a:p>
            <a:pPr marL="228600" indent="-228600">
              <a:buAutoNum type="arabicPeriod"/>
            </a:pPr>
            <a:r>
              <a:rPr lang="en-GB" sz="1200" dirty="0">
                <a:latin typeface="K26AlphaABC" panose="02000500000000000000" pitchFamily="2" charset="0"/>
                <a:ea typeface="KB3PurplePetals" panose="02000603000000000000" pitchFamily="2" charset="0"/>
              </a:rPr>
              <a:t>Who is Mr. </a:t>
            </a:r>
            <a:r>
              <a:rPr lang="en-GB" sz="1200" dirty="0" err="1">
                <a:latin typeface="K26AlphaABC" panose="02000500000000000000" pitchFamily="2" charset="0"/>
                <a:ea typeface="KB3PurplePetals" panose="02000603000000000000" pitchFamily="2" charset="0"/>
              </a:rPr>
              <a:t>Kilgraw</a:t>
            </a:r>
            <a:r>
              <a:rPr lang="en-GB" sz="1200" dirty="0">
                <a:latin typeface="K26AlphaABC" panose="02000500000000000000" pitchFamily="2" charset="0"/>
                <a:ea typeface="KB3PurplePetals" panose="02000603000000000000" pitchFamily="2" charset="0"/>
              </a:rPr>
              <a:t>? </a:t>
            </a:r>
          </a:p>
          <a:p>
            <a:pPr marL="228600" indent="-228600">
              <a:buAutoNum type="arabicPeriod"/>
            </a:pPr>
            <a:r>
              <a:rPr lang="en-GB" sz="1200" dirty="0">
                <a:latin typeface="K26AlphaABC" panose="02000500000000000000" pitchFamily="2" charset="0"/>
                <a:ea typeface="KB3PurplePetals" panose="02000603000000000000" pitchFamily="2" charset="0"/>
              </a:rPr>
              <a:t>What odd thing does David notice about Mr. </a:t>
            </a:r>
            <a:r>
              <a:rPr lang="en-GB" sz="1200" dirty="0" err="1">
                <a:latin typeface="K26AlphaABC" panose="02000500000000000000" pitchFamily="2" charset="0"/>
                <a:ea typeface="KB3PurplePetals" panose="02000603000000000000" pitchFamily="2" charset="0"/>
              </a:rPr>
              <a:t>Kilgraw</a:t>
            </a:r>
            <a:r>
              <a:rPr lang="en-GB" sz="1200" dirty="0">
                <a:latin typeface="K26AlphaABC" panose="02000500000000000000" pitchFamily="2" charset="0"/>
                <a:ea typeface="KB3PurplePetals" panose="02000603000000000000" pitchFamily="2" charset="0"/>
              </a:rPr>
              <a:t>? </a:t>
            </a:r>
          </a:p>
          <a:p>
            <a:pPr marL="228600" indent="-228600">
              <a:buAutoNum type="arabicPeriod"/>
            </a:pPr>
            <a:r>
              <a:rPr lang="en-GB" sz="1200" dirty="0">
                <a:latin typeface="K26AlphaABC" panose="02000500000000000000" pitchFamily="2" charset="0"/>
                <a:ea typeface="KB3PurplePetals" panose="02000603000000000000" pitchFamily="2" charset="0"/>
              </a:rPr>
              <a:t>What odd thing does Mr. </a:t>
            </a:r>
            <a:r>
              <a:rPr lang="en-GB" sz="1200" dirty="0" err="1">
                <a:latin typeface="K26AlphaABC" panose="02000500000000000000" pitchFamily="2" charset="0"/>
                <a:ea typeface="KB3PurplePetals" panose="02000603000000000000" pitchFamily="2" charset="0"/>
              </a:rPr>
              <a:t>Kilgraw</a:t>
            </a:r>
            <a:r>
              <a:rPr lang="en-GB" sz="1200" dirty="0">
                <a:latin typeface="K26AlphaABC" panose="02000500000000000000" pitchFamily="2" charset="0"/>
                <a:ea typeface="KB3PurplePetals" panose="02000603000000000000" pitchFamily="2" charset="0"/>
              </a:rPr>
              <a:t> have David do? </a:t>
            </a:r>
          </a:p>
        </p:txBody>
      </p:sp>
      <p:sp>
        <p:nvSpPr>
          <p:cNvPr id="6" name="TextBox 5"/>
          <p:cNvSpPr txBox="1"/>
          <p:nvPr/>
        </p:nvSpPr>
        <p:spPr>
          <a:xfrm>
            <a:off x="7003649" y="5145263"/>
            <a:ext cx="3291357" cy="1615827"/>
          </a:xfrm>
          <a:prstGeom prst="rect">
            <a:avLst/>
          </a:prstGeom>
          <a:noFill/>
        </p:spPr>
        <p:txBody>
          <a:bodyPr wrap="square" rtlCol="0">
            <a:spAutoFit/>
          </a:bodyPr>
          <a:lstStyle/>
          <a:p>
            <a:r>
              <a:rPr lang="en-GB" sz="1100" dirty="0">
                <a:latin typeface="K26AlphaABC" panose="02000500000000000000" pitchFamily="2" charset="0"/>
                <a:ea typeface="KB3PurplePetals" panose="02000603000000000000" pitchFamily="2" charset="0"/>
              </a:rPr>
              <a:t>Re-read p 43 at the end of ‘</a:t>
            </a:r>
            <a:r>
              <a:rPr lang="en-GB" sz="1100" dirty="0" err="1">
                <a:latin typeface="K26AlphaABC" panose="02000500000000000000" pitchFamily="2" charset="0"/>
                <a:ea typeface="KB3PurplePetals" panose="02000603000000000000" pitchFamily="2" charset="0"/>
              </a:rPr>
              <a:t>Skrull</a:t>
            </a:r>
            <a:r>
              <a:rPr lang="en-GB" sz="1100" dirty="0">
                <a:latin typeface="K26AlphaABC" panose="02000500000000000000" pitchFamily="2" charset="0"/>
                <a:ea typeface="KB3PurplePetals" panose="02000603000000000000" pitchFamily="2" charset="0"/>
              </a:rPr>
              <a:t> Island’. On this page, </a:t>
            </a:r>
            <a:r>
              <a:rPr lang="en-GB" sz="1100" dirty="0" err="1">
                <a:latin typeface="K26AlphaABC" panose="02000500000000000000" pitchFamily="2" charset="0"/>
                <a:ea typeface="KB3PurplePetals" panose="02000603000000000000" pitchFamily="2" charset="0"/>
              </a:rPr>
              <a:t>Groosham</a:t>
            </a:r>
            <a:r>
              <a:rPr lang="en-GB" sz="1100" dirty="0">
                <a:latin typeface="K26AlphaABC" panose="02000500000000000000" pitchFamily="2" charset="0"/>
                <a:ea typeface="KB3PurplePetals" panose="02000603000000000000" pitchFamily="2" charset="0"/>
              </a:rPr>
              <a:t> Grange is described. </a:t>
            </a:r>
          </a:p>
          <a:p>
            <a:endParaRPr lang="en-GB" sz="1100" dirty="0">
              <a:latin typeface="K26AlphaABC" panose="02000500000000000000" pitchFamily="2" charset="0"/>
              <a:ea typeface="KB3PurplePetals" panose="02000603000000000000" pitchFamily="2" charset="0"/>
            </a:endParaRPr>
          </a:p>
          <a:p>
            <a:pPr marL="228600" indent="-228600">
              <a:buAutoNum type="arabicPeriod"/>
            </a:pPr>
            <a:r>
              <a:rPr lang="en-GB" sz="1100" dirty="0">
                <a:latin typeface="K26AlphaABC" panose="02000500000000000000" pitchFamily="2" charset="0"/>
                <a:ea typeface="KB3PurplePetals" panose="02000603000000000000" pitchFamily="2" charset="0"/>
              </a:rPr>
              <a:t>Visualise </a:t>
            </a:r>
            <a:r>
              <a:rPr lang="en-GB" sz="1100" dirty="0" err="1">
                <a:latin typeface="K26AlphaABC" panose="02000500000000000000" pitchFamily="2" charset="0"/>
                <a:ea typeface="KB3PurplePetals" panose="02000603000000000000" pitchFamily="2" charset="0"/>
              </a:rPr>
              <a:t>Groosham</a:t>
            </a:r>
            <a:r>
              <a:rPr lang="en-GB" sz="1100" dirty="0">
                <a:latin typeface="K26AlphaABC" panose="02000500000000000000" pitchFamily="2" charset="0"/>
                <a:ea typeface="KB3PurplePetals" panose="02000603000000000000" pitchFamily="2" charset="0"/>
              </a:rPr>
              <a:t> Grange, as described at the end of this chapter. </a:t>
            </a:r>
          </a:p>
          <a:p>
            <a:pPr marL="228600" indent="-228600">
              <a:buAutoNum type="arabicPeriod"/>
            </a:pPr>
            <a:r>
              <a:rPr lang="en-GB" sz="1100" dirty="0">
                <a:latin typeface="K26AlphaABC" panose="02000500000000000000" pitchFamily="2" charset="0"/>
                <a:ea typeface="KB3PurplePetals" panose="02000603000000000000" pitchFamily="2" charset="0"/>
              </a:rPr>
              <a:t>Draw a detailed picture of </a:t>
            </a:r>
            <a:r>
              <a:rPr lang="en-GB" sz="1100" dirty="0" err="1">
                <a:latin typeface="K26AlphaABC" panose="02000500000000000000" pitchFamily="2" charset="0"/>
                <a:ea typeface="KB3PurplePetals" panose="02000603000000000000" pitchFamily="2" charset="0"/>
              </a:rPr>
              <a:t>Groosham</a:t>
            </a:r>
            <a:r>
              <a:rPr lang="en-GB" sz="1100" dirty="0">
                <a:latin typeface="K26AlphaABC" panose="02000500000000000000" pitchFamily="2" charset="0"/>
                <a:ea typeface="KB3PurplePetals" panose="02000603000000000000" pitchFamily="2" charset="0"/>
              </a:rPr>
              <a:t> Grange, making sure you include the items mentioned in the chapter.</a:t>
            </a:r>
          </a:p>
          <a:p>
            <a:pPr marL="228600" indent="-228600">
              <a:buAutoNum type="arabicPeriod"/>
            </a:pPr>
            <a:r>
              <a:rPr lang="en-GB" sz="1100" dirty="0">
                <a:latin typeface="K26AlphaABC" panose="02000500000000000000" pitchFamily="2" charset="0"/>
                <a:ea typeface="KB3PurplePetals" panose="02000603000000000000" pitchFamily="2" charset="0"/>
              </a:rPr>
              <a:t>Label at least 5 things you have drawn. </a:t>
            </a:r>
          </a:p>
        </p:txBody>
      </p:sp>
      <p:sp>
        <p:nvSpPr>
          <p:cNvPr id="8" name="TextBox 7"/>
          <p:cNvSpPr txBox="1"/>
          <p:nvPr/>
        </p:nvSpPr>
        <p:spPr>
          <a:xfrm>
            <a:off x="588785" y="2974827"/>
            <a:ext cx="3276718" cy="1954381"/>
          </a:xfrm>
          <a:prstGeom prst="rect">
            <a:avLst/>
          </a:prstGeom>
          <a:noFill/>
        </p:spPr>
        <p:txBody>
          <a:bodyPr wrap="square" rtlCol="0">
            <a:spAutoFit/>
          </a:bodyPr>
          <a:lstStyle/>
          <a:p>
            <a:r>
              <a:rPr lang="en-GB" sz="1100" dirty="0">
                <a:latin typeface="K26AlphaABC" panose="02000500000000000000" pitchFamily="2" charset="0"/>
                <a:ea typeface="KB3PurplePetals" panose="02000603000000000000" pitchFamily="2" charset="0"/>
              </a:rPr>
              <a:t>Using Chapters 5 and 6: </a:t>
            </a:r>
          </a:p>
          <a:p>
            <a:pPr marL="228600" indent="-228600">
              <a:buAutoNum type="arabicPeriod"/>
            </a:pPr>
            <a:r>
              <a:rPr lang="en-GB" sz="1100" dirty="0">
                <a:latin typeface="K26AlphaABC" panose="02000500000000000000" pitchFamily="2" charset="0"/>
                <a:ea typeface="KB3PurplePetals" panose="02000603000000000000" pitchFamily="2" charset="0"/>
              </a:rPr>
              <a:t>Why does Mr. </a:t>
            </a:r>
            <a:r>
              <a:rPr lang="en-GB" sz="1100" dirty="0" err="1">
                <a:latin typeface="K26AlphaABC" panose="02000500000000000000" pitchFamily="2" charset="0"/>
                <a:ea typeface="KB3PurplePetals" panose="02000603000000000000" pitchFamily="2" charset="0"/>
              </a:rPr>
              <a:t>Kilgraw</a:t>
            </a:r>
            <a:r>
              <a:rPr lang="en-GB" sz="1100">
                <a:latin typeface="K26AlphaABC" panose="02000500000000000000" pitchFamily="2" charset="0"/>
                <a:ea typeface="KB3PurplePetals" panose="02000603000000000000" pitchFamily="2" charset="0"/>
              </a:rPr>
              <a:t> say </a:t>
            </a:r>
            <a:r>
              <a:rPr lang="en-GB" sz="1100" dirty="0">
                <a:latin typeface="K26AlphaABC" panose="02000500000000000000" pitchFamily="2" charset="0"/>
                <a:ea typeface="KB3PurplePetals" panose="02000603000000000000" pitchFamily="2" charset="0"/>
              </a:rPr>
              <a:t>David is special?</a:t>
            </a:r>
          </a:p>
          <a:p>
            <a:pPr marL="228600" indent="-228600">
              <a:buAutoNum type="arabicPeriod"/>
            </a:pPr>
            <a:r>
              <a:rPr lang="en-GB" sz="1100" dirty="0">
                <a:latin typeface="K26AlphaABC" panose="02000500000000000000" pitchFamily="2" charset="0"/>
                <a:ea typeface="KB3PurplePetals" panose="02000603000000000000" pitchFamily="2" charset="0"/>
              </a:rPr>
              <a:t>What do you think the school might offer David that is ‘beyond his wildest dreams’ (p 48)?</a:t>
            </a:r>
          </a:p>
          <a:p>
            <a:pPr marL="228600" indent="-228600">
              <a:buAutoNum type="arabicPeriod"/>
            </a:pPr>
            <a:r>
              <a:rPr lang="en-GB" sz="1100" dirty="0">
                <a:latin typeface="K26AlphaABC" panose="02000500000000000000" pitchFamily="2" charset="0"/>
                <a:ea typeface="KB3PurplePetals" panose="02000603000000000000" pitchFamily="2" charset="0"/>
              </a:rPr>
              <a:t>What does David have to use to sign his name in the student register? </a:t>
            </a:r>
          </a:p>
          <a:p>
            <a:pPr marL="228600" indent="-228600">
              <a:buAutoNum type="arabicPeriod"/>
            </a:pPr>
            <a:r>
              <a:rPr lang="en-GB" sz="1100" dirty="0">
                <a:latin typeface="K26AlphaABC" panose="02000500000000000000" pitchFamily="2" charset="0"/>
                <a:ea typeface="KB3PurplePetals" panose="02000603000000000000" pitchFamily="2" charset="0"/>
              </a:rPr>
              <a:t>Why do you think David has to sign with this liquid and not with ink?</a:t>
            </a:r>
          </a:p>
          <a:p>
            <a:pPr marL="228600" indent="-228600">
              <a:buAutoNum type="arabicPeriod"/>
            </a:pPr>
            <a:r>
              <a:rPr lang="en-GB" sz="1100" dirty="0">
                <a:latin typeface="K26AlphaABC" panose="02000500000000000000" pitchFamily="2" charset="0"/>
                <a:ea typeface="KB3PurplePetals" panose="02000603000000000000" pitchFamily="2" charset="0"/>
              </a:rPr>
              <a:t> What kind of school do you think this is?</a:t>
            </a:r>
          </a:p>
        </p:txBody>
      </p:sp>
      <p:sp>
        <p:nvSpPr>
          <p:cNvPr id="11" name="TextBox 10"/>
          <p:cNvSpPr txBox="1"/>
          <p:nvPr/>
        </p:nvSpPr>
        <p:spPr>
          <a:xfrm>
            <a:off x="3775154" y="4973538"/>
            <a:ext cx="3310184" cy="2139047"/>
          </a:xfrm>
          <a:prstGeom prst="rect">
            <a:avLst/>
          </a:prstGeom>
          <a:noFill/>
        </p:spPr>
        <p:txBody>
          <a:bodyPr wrap="square" rtlCol="0">
            <a:spAutoFit/>
          </a:bodyPr>
          <a:lstStyle/>
          <a:p>
            <a:endParaRPr lang="en-GB" sz="1200" dirty="0">
              <a:latin typeface="K26AlphaABC" panose="02000500000000000000" pitchFamily="2" charset="0"/>
              <a:ea typeface="KB3PurplePetals" panose="02000603000000000000" pitchFamily="2" charset="0"/>
            </a:endParaRPr>
          </a:p>
          <a:p>
            <a:r>
              <a:rPr lang="en-GB" sz="1100" dirty="0">
                <a:latin typeface="K26AlphaABC" panose="02000500000000000000" pitchFamily="2" charset="0"/>
                <a:ea typeface="KB3PurplePetals" panose="02000603000000000000" pitchFamily="2" charset="0"/>
              </a:rPr>
              <a:t>Re-read Chapter 6 ‘The First Day’.</a:t>
            </a:r>
          </a:p>
          <a:p>
            <a:pPr marL="228600" indent="-228600">
              <a:buAutoNum type="arabicPeriod"/>
            </a:pPr>
            <a:r>
              <a:rPr lang="en-GB" sz="1100" dirty="0">
                <a:latin typeface="K26AlphaABC" panose="02000500000000000000" pitchFamily="2" charset="0"/>
                <a:ea typeface="KB3PurplePetals" panose="02000603000000000000" pitchFamily="2" charset="0"/>
              </a:rPr>
              <a:t>What format is this Chapter written in?</a:t>
            </a:r>
          </a:p>
          <a:p>
            <a:pPr marL="228600" indent="-228600">
              <a:buAutoNum type="arabicPeriod"/>
            </a:pPr>
            <a:r>
              <a:rPr lang="en-GB" sz="1100" dirty="0">
                <a:latin typeface="K26AlphaABC" panose="02000500000000000000" pitchFamily="2" charset="0"/>
                <a:ea typeface="KB3PurplePetals" panose="02000603000000000000" pitchFamily="2" charset="0"/>
              </a:rPr>
              <a:t>Why does David decide not to continue writing this way? </a:t>
            </a:r>
          </a:p>
          <a:p>
            <a:pPr marL="228600" indent="-228600">
              <a:buAutoNum type="arabicPeriod"/>
            </a:pPr>
            <a:r>
              <a:rPr lang="en-GB" sz="1100" dirty="0">
                <a:latin typeface="K26AlphaABC" panose="02000500000000000000" pitchFamily="2" charset="0"/>
                <a:ea typeface="KB3PurplePetals" panose="02000603000000000000" pitchFamily="2" charset="0"/>
              </a:rPr>
              <a:t>Why does David think that children at the school know something he doesn’t know? </a:t>
            </a:r>
          </a:p>
          <a:p>
            <a:pPr marL="228600" indent="-228600">
              <a:buAutoNum type="arabicPeriod"/>
            </a:pPr>
            <a:r>
              <a:rPr lang="en-GB" sz="1100" dirty="0">
                <a:latin typeface="K26AlphaABC" panose="02000500000000000000" pitchFamily="2" charset="0"/>
                <a:ea typeface="KB3PurplePetals" panose="02000603000000000000" pitchFamily="2" charset="0"/>
              </a:rPr>
              <a:t>Why do you think Mr. </a:t>
            </a:r>
            <a:r>
              <a:rPr lang="en-GB" sz="1100" dirty="0" err="1">
                <a:latin typeface="K26AlphaABC" panose="02000500000000000000" pitchFamily="2" charset="0"/>
                <a:ea typeface="KB3PurplePetals" panose="02000603000000000000" pitchFamily="2" charset="0"/>
              </a:rPr>
              <a:t>Kilgraw</a:t>
            </a:r>
            <a:r>
              <a:rPr lang="en-GB" sz="1100" dirty="0">
                <a:latin typeface="K26AlphaABC" panose="02000500000000000000" pitchFamily="2" charset="0"/>
                <a:ea typeface="KB3PurplePetals" panose="02000603000000000000" pitchFamily="2" charset="0"/>
              </a:rPr>
              <a:t> keeps the curtains closed in his classroom?</a:t>
            </a:r>
          </a:p>
          <a:p>
            <a:pPr marL="228600" indent="-228600">
              <a:buAutoNum type="arabicPeriod"/>
            </a:pPr>
            <a:r>
              <a:rPr lang="en-GB" sz="1100" dirty="0">
                <a:latin typeface="K26AlphaABC" panose="02000500000000000000" pitchFamily="2" charset="0"/>
                <a:ea typeface="KB3PurplePetals" panose="02000603000000000000" pitchFamily="2" charset="0"/>
              </a:rPr>
              <a:t>What class does Jill go to? </a:t>
            </a:r>
          </a:p>
          <a:p>
            <a:pPr marL="228600" indent="-228600">
              <a:buAutoNum type="arabicPeriod"/>
            </a:pPr>
            <a:r>
              <a:rPr lang="en-GB" sz="1100" dirty="0">
                <a:latin typeface="K26AlphaABC" panose="02000500000000000000" pitchFamily="2" charset="0"/>
                <a:ea typeface="KB3PurplePetals" panose="02000603000000000000" pitchFamily="2" charset="0"/>
              </a:rPr>
              <a:t>Why do you think she was making dolls?</a:t>
            </a:r>
          </a:p>
          <a:p>
            <a:pPr marL="228600" indent="-228600">
              <a:buAutoNum type="arabicPeriod"/>
            </a:pPr>
            <a:r>
              <a:rPr lang="en-GB" sz="1100" dirty="0">
                <a:latin typeface="K26AlphaABC" panose="02000500000000000000" pitchFamily="2" charset="0"/>
                <a:ea typeface="KB3PurplePetals" panose="02000603000000000000" pitchFamily="2" charset="0"/>
              </a:rPr>
              <a:t>What is odd about Ms. Pedicure?</a:t>
            </a:r>
          </a:p>
        </p:txBody>
      </p:sp>
      <p:sp>
        <p:nvSpPr>
          <p:cNvPr id="12" name="TextBox 11"/>
          <p:cNvSpPr txBox="1"/>
          <p:nvPr/>
        </p:nvSpPr>
        <p:spPr>
          <a:xfrm>
            <a:off x="4145884" y="495882"/>
            <a:ext cx="2531116"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Answer This</a:t>
            </a:r>
          </a:p>
        </p:txBody>
      </p:sp>
      <p:sp>
        <p:nvSpPr>
          <p:cNvPr id="13" name="TextBox 12"/>
          <p:cNvSpPr txBox="1"/>
          <p:nvPr/>
        </p:nvSpPr>
        <p:spPr>
          <a:xfrm>
            <a:off x="7327374" y="4869330"/>
            <a:ext cx="2878192"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Visualising the Setting</a:t>
            </a:r>
          </a:p>
        </p:txBody>
      </p:sp>
      <p:sp>
        <p:nvSpPr>
          <p:cNvPr id="14" name="TextBox 13"/>
          <p:cNvSpPr txBox="1"/>
          <p:nvPr/>
        </p:nvSpPr>
        <p:spPr>
          <a:xfrm>
            <a:off x="4101081" y="4869330"/>
            <a:ext cx="2902568"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Ask Questions and Predict</a:t>
            </a:r>
          </a:p>
        </p:txBody>
      </p:sp>
      <p:sp>
        <p:nvSpPr>
          <p:cNvPr id="15" name="TextBox 14"/>
          <p:cNvSpPr txBox="1"/>
          <p:nvPr/>
        </p:nvSpPr>
        <p:spPr>
          <a:xfrm>
            <a:off x="921159" y="2700986"/>
            <a:ext cx="2947805"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Ask Questions and </a:t>
            </a:r>
            <a:r>
              <a:rPr lang="en-GB" sz="1600" b="1" dirty="0">
                <a:latin typeface="K26AlphaABC" panose="02000500000000000000" pitchFamily="2" charset="0"/>
                <a:ea typeface="KB3PurplePetals" panose="02000603000000000000" pitchFamily="2" charset="0"/>
              </a:rPr>
              <a:t>Predict</a:t>
            </a:r>
          </a:p>
        </p:txBody>
      </p:sp>
      <p:sp>
        <p:nvSpPr>
          <p:cNvPr id="17" name="TextBox 16"/>
          <p:cNvSpPr txBox="1"/>
          <p:nvPr/>
        </p:nvSpPr>
        <p:spPr>
          <a:xfrm>
            <a:off x="7085338" y="726972"/>
            <a:ext cx="3284460" cy="1954381"/>
          </a:xfrm>
          <a:prstGeom prst="rect">
            <a:avLst/>
          </a:prstGeom>
          <a:noFill/>
        </p:spPr>
        <p:txBody>
          <a:bodyPr wrap="square" rtlCol="0">
            <a:spAutoFit/>
          </a:bodyPr>
          <a:lstStyle/>
          <a:p>
            <a:r>
              <a:rPr lang="en-GB" sz="1100" dirty="0">
                <a:latin typeface="K26AlphaABC" panose="02000500000000000000" pitchFamily="2" charset="0"/>
                <a:ea typeface="KB3PurplePetals" panose="02000603000000000000" pitchFamily="2" charset="0"/>
              </a:rPr>
              <a:t>Mr. </a:t>
            </a:r>
            <a:r>
              <a:rPr lang="en-GB" sz="1100" dirty="0" err="1">
                <a:latin typeface="K26AlphaABC" panose="02000500000000000000" pitchFamily="2" charset="0"/>
                <a:ea typeface="KB3PurplePetals" panose="02000603000000000000" pitchFamily="2" charset="0"/>
              </a:rPr>
              <a:t>Kilgraw</a:t>
            </a:r>
            <a:r>
              <a:rPr lang="en-GB" sz="1100" dirty="0">
                <a:latin typeface="K26AlphaABC" panose="02000500000000000000" pitchFamily="2" charset="0"/>
                <a:ea typeface="KB3PurplePetals" panose="02000603000000000000" pitchFamily="2" charset="0"/>
              </a:rPr>
              <a:t> is a very strange character. </a:t>
            </a:r>
          </a:p>
          <a:p>
            <a:endParaRPr lang="en-GB" sz="1100" dirty="0">
              <a:latin typeface="K26AlphaABC" panose="02000500000000000000" pitchFamily="2" charset="0"/>
              <a:ea typeface="KB3PurplePetals" panose="02000603000000000000" pitchFamily="2" charset="0"/>
            </a:endParaRPr>
          </a:p>
          <a:p>
            <a:pPr marL="228600" indent="-228600">
              <a:buAutoNum type="arabicPeriod"/>
            </a:pPr>
            <a:r>
              <a:rPr lang="en-GB" sz="1100" dirty="0">
                <a:latin typeface="K26AlphaABC" panose="02000500000000000000" pitchFamily="2" charset="0"/>
                <a:ea typeface="KB3PurplePetals" panose="02000603000000000000" pitchFamily="2" charset="0"/>
              </a:rPr>
              <a:t>Make a mind map with at least 6 facts about Mr. </a:t>
            </a:r>
            <a:r>
              <a:rPr lang="en-GB" sz="1100" dirty="0" err="1">
                <a:latin typeface="K26AlphaABC" panose="02000500000000000000" pitchFamily="2" charset="0"/>
                <a:ea typeface="KB3PurplePetals" panose="02000603000000000000" pitchFamily="2" charset="0"/>
              </a:rPr>
              <a:t>Kilgraw</a:t>
            </a:r>
            <a:r>
              <a:rPr lang="en-GB" sz="1100" dirty="0">
                <a:latin typeface="K26AlphaABC" panose="02000500000000000000" pitchFamily="2" charset="0"/>
                <a:ea typeface="KB3PurplePetals" panose="02000603000000000000" pitchFamily="2" charset="0"/>
              </a:rPr>
              <a:t>.</a:t>
            </a:r>
          </a:p>
          <a:p>
            <a:pPr marL="228600" indent="-228600">
              <a:buAutoNum type="arabicPeriod"/>
            </a:pPr>
            <a:r>
              <a:rPr lang="en-GB" sz="1100" dirty="0">
                <a:latin typeface="K26AlphaABC" panose="02000500000000000000" pitchFamily="2" charset="0"/>
                <a:ea typeface="KB3PurplePetals" panose="02000603000000000000" pitchFamily="2" charset="0"/>
              </a:rPr>
              <a:t>Use your mind map to write a paragraph about your character. Your paragraph should have: </a:t>
            </a:r>
          </a:p>
          <a:p>
            <a:pPr marL="685800" lvl="1" indent="-228600">
              <a:buFont typeface="Arial" panose="020B0604020202020204" pitchFamily="34" charset="0"/>
              <a:buChar char="•"/>
            </a:pPr>
            <a:r>
              <a:rPr lang="en-GB" sz="1100" dirty="0">
                <a:latin typeface="K26AlphaABC" panose="02000500000000000000" pitchFamily="2" charset="0"/>
                <a:ea typeface="KB3PurplePetals" panose="02000603000000000000" pitchFamily="2" charset="0"/>
              </a:rPr>
              <a:t>Opening sentence</a:t>
            </a:r>
          </a:p>
          <a:p>
            <a:pPr marL="685800" lvl="1" indent="-228600">
              <a:buFont typeface="Arial" panose="020B0604020202020204" pitchFamily="34" charset="0"/>
              <a:buChar char="•"/>
            </a:pPr>
            <a:r>
              <a:rPr lang="en-GB" sz="1100" dirty="0">
                <a:latin typeface="K26AlphaABC" panose="02000500000000000000" pitchFamily="2" charset="0"/>
                <a:ea typeface="KB3PurplePetals" panose="02000603000000000000" pitchFamily="2" charset="0"/>
              </a:rPr>
              <a:t>Supporting facts (use all of the facts from your mind map)</a:t>
            </a:r>
          </a:p>
          <a:p>
            <a:pPr marL="685800" lvl="1" indent="-228600">
              <a:buFont typeface="Arial" panose="020B0604020202020204" pitchFamily="34" charset="0"/>
              <a:buChar char="•"/>
            </a:pPr>
            <a:r>
              <a:rPr lang="en-GB" sz="1100" dirty="0">
                <a:latin typeface="K26AlphaABC" panose="02000500000000000000" pitchFamily="2" charset="0"/>
                <a:ea typeface="KB3PurplePetals" panose="02000603000000000000" pitchFamily="2" charset="0"/>
              </a:rPr>
              <a:t>Closing sentence</a:t>
            </a:r>
          </a:p>
        </p:txBody>
      </p:sp>
      <p:sp>
        <p:nvSpPr>
          <p:cNvPr id="18" name="TextBox 17"/>
          <p:cNvSpPr txBox="1"/>
          <p:nvPr/>
        </p:nvSpPr>
        <p:spPr>
          <a:xfrm>
            <a:off x="841261" y="495882"/>
            <a:ext cx="3070270"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Predict From Chapter Titles</a:t>
            </a:r>
          </a:p>
        </p:txBody>
      </p:sp>
      <p:sp>
        <p:nvSpPr>
          <p:cNvPr id="19" name="TextBox 18"/>
          <p:cNvSpPr txBox="1"/>
          <p:nvPr/>
        </p:nvSpPr>
        <p:spPr>
          <a:xfrm>
            <a:off x="600600" y="777382"/>
            <a:ext cx="3274682" cy="1754326"/>
          </a:xfrm>
          <a:prstGeom prst="rect">
            <a:avLst/>
          </a:prstGeom>
          <a:noFill/>
        </p:spPr>
        <p:txBody>
          <a:bodyPr wrap="square" rtlCol="0">
            <a:spAutoFit/>
          </a:bodyPr>
          <a:lstStyle/>
          <a:p>
            <a:r>
              <a:rPr lang="en-GB" sz="1200" dirty="0">
                <a:latin typeface="K26AlphaABC" panose="02000500000000000000" pitchFamily="2" charset="0"/>
                <a:ea typeface="KB3PurplePetals" panose="02000603000000000000" pitchFamily="2" charset="0"/>
              </a:rPr>
              <a:t>Using what you know from reading the first 6 chapters of this book, predict: </a:t>
            </a:r>
          </a:p>
          <a:p>
            <a:endParaRPr lang="en-GB" sz="1200" dirty="0">
              <a:latin typeface="K26AlphaABC" panose="02000500000000000000" pitchFamily="2" charset="0"/>
              <a:ea typeface="KB3PurplePetals" panose="02000603000000000000" pitchFamily="2" charset="0"/>
            </a:endParaRPr>
          </a:p>
          <a:p>
            <a:pPr marL="342900" indent="-342900">
              <a:buAutoNum type="arabicPeriod"/>
            </a:pPr>
            <a:r>
              <a:rPr lang="en-GB" sz="1200" dirty="0">
                <a:latin typeface="K26AlphaABC" panose="02000500000000000000" pitchFamily="2" charset="0"/>
                <a:ea typeface="KB3PurplePetals" panose="02000603000000000000" pitchFamily="2" charset="0"/>
              </a:rPr>
              <a:t>What do you think might happen in the Chapter ‘In the Dark’? Write down at least 2 ideas.</a:t>
            </a:r>
          </a:p>
          <a:p>
            <a:pPr marL="342900" indent="-342900">
              <a:buAutoNum type="arabicPeriod"/>
            </a:pPr>
            <a:r>
              <a:rPr lang="en-GB" sz="1200" dirty="0">
                <a:latin typeface="K26AlphaABC" panose="02000500000000000000" pitchFamily="2" charset="0"/>
                <a:ea typeface="KB3PurplePetals" panose="02000603000000000000" pitchFamily="2" charset="0"/>
              </a:rPr>
              <a:t>What do you think might happen in the Chapter ‘A Letter’? Write down at least 2 ideas.</a:t>
            </a:r>
          </a:p>
        </p:txBody>
      </p:sp>
      <p:sp>
        <p:nvSpPr>
          <p:cNvPr id="20" name="TextBox 19"/>
          <p:cNvSpPr txBox="1"/>
          <p:nvPr/>
        </p:nvSpPr>
        <p:spPr>
          <a:xfrm>
            <a:off x="7357059" y="2697991"/>
            <a:ext cx="2914169"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Expanding our Vocabulary</a:t>
            </a:r>
          </a:p>
        </p:txBody>
      </p:sp>
      <p:sp>
        <p:nvSpPr>
          <p:cNvPr id="23" name="TextBox 22"/>
          <p:cNvSpPr txBox="1"/>
          <p:nvPr/>
        </p:nvSpPr>
        <p:spPr>
          <a:xfrm>
            <a:off x="887956" y="4871870"/>
            <a:ext cx="3294546"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Making Connections</a:t>
            </a:r>
          </a:p>
        </p:txBody>
      </p:sp>
      <p:sp>
        <p:nvSpPr>
          <p:cNvPr id="24" name="TextBox 23"/>
          <p:cNvSpPr txBox="1"/>
          <p:nvPr/>
        </p:nvSpPr>
        <p:spPr>
          <a:xfrm>
            <a:off x="580033" y="5145263"/>
            <a:ext cx="3267359" cy="1954381"/>
          </a:xfrm>
          <a:prstGeom prst="rect">
            <a:avLst/>
          </a:prstGeom>
          <a:noFill/>
        </p:spPr>
        <p:txBody>
          <a:bodyPr wrap="square" rtlCol="0">
            <a:spAutoFit/>
          </a:bodyPr>
          <a:lstStyle/>
          <a:p>
            <a:r>
              <a:rPr lang="en-GB" sz="1100" dirty="0">
                <a:latin typeface="K26AlphaABC" panose="02000500000000000000" pitchFamily="2" charset="0"/>
                <a:ea typeface="KB3PurplePetals" panose="02000603000000000000" pitchFamily="2" charset="0"/>
              </a:rPr>
              <a:t>Use your ‘Making Connections’ template to help you compare David Eliot’s school (</a:t>
            </a:r>
            <a:r>
              <a:rPr lang="en-GB" sz="1100" dirty="0" err="1">
                <a:latin typeface="K26AlphaABC" panose="02000500000000000000" pitchFamily="2" charset="0"/>
                <a:ea typeface="KB3PurplePetals" panose="02000603000000000000" pitchFamily="2" charset="0"/>
              </a:rPr>
              <a:t>Groosham</a:t>
            </a:r>
            <a:r>
              <a:rPr lang="en-GB" sz="1100" dirty="0">
                <a:latin typeface="K26AlphaABC" panose="02000500000000000000" pitchFamily="2" charset="0"/>
                <a:ea typeface="KB3PurplePetals" panose="02000603000000000000" pitchFamily="2" charset="0"/>
              </a:rPr>
              <a:t> Grange) to Harry Potter’s school (Hogwarts). </a:t>
            </a:r>
          </a:p>
          <a:p>
            <a:endParaRPr lang="en-GB" sz="1100" dirty="0">
              <a:latin typeface="K26AlphaABC" panose="02000500000000000000" pitchFamily="2" charset="0"/>
              <a:ea typeface="KB3PurplePetals" panose="02000603000000000000" pitchFamily="2" charset="0"/>
            </a:endParaRPr>
          </a:p>
          <a:p>
            <a:pPr marL="228600" indent="-228600">
              <a:buAutoNum type="arabicPeriod"/>
            </a:pPr>
            <a:r>
              <a:rPr lang="en-GB" sz="1100" dirty="0">
                <a:latin typeface="K26AlphaABC" panose="02000500000000000000" pitchFamily="2" charset="0"/>
                <a:ea typeface="KB3PurplePetals" panose="02000603000000000000" pitchFamily="2" charset="0"/>
              </a:rPr>
              <a:t>Fill in your template, using what you have read about </a:t>
            </a:r>
            <a:r>
              <a:rPr lang="en-GB" sz="1100" dirty="0" err="1">
                <a:latin typeface="K26AlphaABC" panose="02000500000000000000" pitchFamily="2" charset="0"/>
                <a:ea typeface="KB3PurplePetals" panose="02000603000000000000" pitchFamily="2" charset="0"/>
              </a:rPr>
              <a:t>Groosham</a:t>
            </a:r>
            <a:r>
              <a:rPr lang="en-GB" sz="1100" dirty="0">
                <a:latin typeface="K26AlphaABC" panose="02000500000000000000" pitchFamily="2" charset="0"/>
                <a:ea typeface="KB3PurplePetals" panose="02000603000000000000" pitchFamily="2" charset="0"/>
              </a:rPr>
              <a:t> Grange and what you know about Hogwarts. </a:t>
            </a:r>
          </a:p>
          <a:p>
            <a:pPr marL="228600" indent="-228600">
              <a:buAutoNum type="arabicPeriod"/>
            </a:pPr>
            <a:r>
              <a:rPr lang="en-GB" sz="1100" dirty="0">
                <a:latin typeface="K26AlphaABC" panose="02000500000000000000" pitchFamily="2" charset="0"/>
                <a:ea typeface="KB3PurplePetals" panose="02000603000000000000" pitchFamily="2" charset="0"/>
              </a:rPr>
              <a:t>Use your template to write a paragraph comparing the two schools, Hogwarts and </a:t>
            </a:r>
            <a:r>
              <a:rPr lang="en-GB" sz="1100" dirty="0" err="1">
                <a:latin typeface="K26AlphaABC" panose="02000500000000000000" pitchFamily="2" charset="0"/>
                <a:ea typeface="KB3PurplePetals" panose="02000603000000000000" pitchFamily="2" charset="0"/>
              </a:rPr>
              <a:t>Groosham</a:t>
            </a:r>
            <a:r>
              <a:rPr lang="en-GB" sz="1100" dirty="0">
                <a:latin typeface="K26AlphaABC" panose="02000500000000000000" pitchFamily="2" charset="0"/>
                <a:ea typeface="KB3PurplePetals" panose="02000603000000000000" pitchFamily="2" charset="0"/>
              </a:rPr>
              <a:t> Grange.</a:t>
            </a:r>
          </a:p>
        </p:txBody>
      </p:sp>
      <p:sp>
        <p:nvSpPr>
          <p:cNvPr id="25" name="TextBox 24"/>
          <p:cNvSpPr txBox="1"/>
          <p:nvPr/>
        </p:nvSpPr>
        <p:spPr>
          <a:xfrm>
            <a:off x="664204" y="485791"/>
            <a:ext cx="250455" cy="369332"/>
          </a:xfrm>
          <a:prstGeom prst="rect">
            <a:avLst/>
          </a:prstGeom>
          <a:noFill/>
        </p:spPr>
        <p:txBody>
          <a:bodyPr wrap="square" rtlCol="0">
            <a:spAutoFit/>
          </a:bodyPr>
          <a:lstStyle/>
          <a:p>
            <a:r>
              <a:rPr lang="en-GB" dirty="0">
                <a:latin typeface="K26AlphaABC" panose="02000500000000000000" pitchFamily="2" charset="0"/>
              </a:rPr>
              <a:t>1</a:t>
            </a:r>
          </a:p>
        </p:txBody>
      </p:sp>
      <p:sp>
        <p:nvSpPr>
          <p:cNvPr id="26" name="TextBox 25"/>
          <p:cNvSpPr txBox="1"/>
          <p:nvPr/>
        </p:nvSpPr>
        <p:spPr>
          <a:xfrm>
            <a:off x="3847392" y="467383"/>
            <a:ext cx="250455" cy="369332"/>
          </a:xfrm>
          <a:prstGeom prst="rect">
            <a:avLst/>
          </a:prstGeom>
          <a:noFill/>
        </p:spPr>
        <p:txBody>
          <a:bodyPr wrap="square" rtlCol="0">
            <a:spAutoFit/>
          </a:bodyPr>
          <a:lstStyle/>
          <a:p>
            <a:r>
              <a:rPr lang="en-GB" dirty="0">
                <a:latin typeface="K26AlphaABC" panose="02000500000000000000" pitchFamily="2" charset="0"/>
              </a:rPr>
              <a:t>2</a:t>
            </a:r>
          </a:p>
        </p:txBody>
      </p:sp>
      <p:sp>
        <p:nvSpPr>
          <p:cNvPr id="27" name="TextBox 26"/>
          <p:cNvSpPr txBox="1"/>
          <p:nvPr/>
        </p:nvSpPr>
        <p:spPr>
          <a:xfrm>
            <a:off x="7085338" y="467383"/>
            <a:ext cx="250455" cy="369332"/>
          </a:xfrm>
          <a:prstGeom prst="rect">
            <a:avLst/>
          </a:prstGeom>
          <a:noFill/>
        </p:spPr>
        <p:txBody>
          <a:bodyPr wrap="square" rtlCol="0">
            <a:spAutoFit/>
          </a:bodyPr>
          <a:lstStyle/>
          <a:p>
            <a:r>
              <a:rPr lang="en-GB" dirty="0">
                <a:latin typeface="K26AlphaABC" panose="02000500000000000000" pitchFamily="2" charset="0"/>
              </a:rPr>
              <a:t>3</a:t>
            </a:r>
          </a:p>
        </p:txBody>
      </p:sp>
      <p:sp>
        <p:nvSpPr>
          <p:cNvPr id="28" name="TextBox 27"/>
          <p:cNvSpPr txBox="1"/>
          <p:nvPr/>
        </p:nvSpPr>
        <p:spPr>
          <a:xfrm>
            <a:off x="659228" y="2682610"/>
            <a:ext cx="250455" cy="369332"/>
          </a:xfrm>
          <a:prstGeom prst="rect">
            <a:avLst/>
          </a:prstGeom>
          <a:noFill/>
        </p:spPr>
        <p:txBody>
          <a:bodyPr wrap="square" rtlCol="0">
            <a:spAutoFit/>
          </a:bodyPr>
          <a:lstStyle/>
          <a:p>
            <a:r>
              <a:rPr lang="en-GB" dirty="0">
                <a:latin typeface="K26AlphaABC" panose="02000500000000000000" pitchFamily="2" charset="0"/>
              </a:rPr>
              <a:t>4</a:t>
            </a:r>
          </a:p>
        </p:txBody>
      </p:sp>
      <p:sp>
        <p:nvSpPr>
          <p:cNvPr id="29" name="TextBox 28"/>
          <p:cNvSpPr txBox="1"/>
          <p:nvPr/>
        </p:nvSpPr>
        <p:spPr>
          <a:xfrm>
            <a:off x="3838816" y="2709962"/>
            <a:ext cx="250455" cy="369332"/>
          </a:xfrm>
          <a:prstGeom prst="rect">
            <a:avLst/>
          </a:prstGeom>
          <a:noFill/>
        </p:spPr>
        <p:txBody>
          <a:bodyPr wrap="square" rtlCol="0">
            <a:spAutoFit/>
          </a:bodyPr>
          <a:lstStyle/>
          <a:p>
            <a:r>
              <a:rPr lang="en-GB" dirty="0">
                <a:latin typeface="K26AlphaABC" panose="02000500000000000000" pitchFamily="2" charset="0"/>
              </a:rPr>
              <a:t>5</a:t>
            </a:r>
          </a:p>
        </p:txBody>
      </p:sp>
      <p:sp>
        <p:nvSpPr>
          <p:cNvPr id="30" name="TextBox 29"/>
          <p:cNvSpPr txBox="1"/>
          <p:nvPr/>
        </p:nvSpPr>
        <p:spPr>
          <a:xfrm>
            <a:off x="7085338" y="2681014"/>
            <a:ext cx="250455" cy="369332"/>
          </a:xfrm>
          <a:prstGeom prst="rect">
            <a:avLst/>
          </a:prstGeom>
          <a:noFill/>
        </p:spPr>
        <p:txBody>
          <a:bodyPr wrap="square" rtlCol="0">
            <a:spAutoFit/>
          </a:bodyPr>
          <a:lstStyle/>
          <a:p>
            <a:r>
              <a:rPr lang="en-GB" dirty="0">
                <a:latin typeface="K26AlphaABC" panose="02000500000000000000" pitchFamily="2" charset="0"/>
              </a:rPr>
              <a:t>6</a:t>
            </a:r>
          </a:p>
        </p:txBody>
      </p:sp>
      <p:sp>
        <p:nvSpPr>
          <p:cNvPr id="31" name="TextBox 30"/>
          <p:cNvSpPr txBox="1"/>
          <p:nvPr/>
        </p:nvSpPr>
        <p:spPr>
          <a:xfrm>
            <a:off x="640003" y="4852093"/>
            <a:ext cx="250455" cy="369332"/>
          </a:xfrm>
          <a:prstGeom prst="rect">
            <a:avLst/>
          </a:prstGeom>
          <a:noFill/>
        </p:spPr>
        <p:txBody>
          <a:bodyPr wrap="square" rtlCol="0">
            <a:spAutoFit/>
          </a:bodyPr>
          <a:lstStyle/>
          <a:p>
            <a:r>
              <a:rPr lang="en-GB" dirty="0">
                <a:latin typeface="K26AlphaABC" panose="02000500000000000000" pitchFamily="2" charset="0"/>
              </a:rPr>
              <a:t>7</a:t>
            </a:r>
          </a:p>
        </p:txBody>
      </p:sp>
      <p:sp>
        <p:nvSpPr>
          <p:cNvPr id="32" name="TextBox 31"/>
          <p:cNvSpPr txBox="1"/>
          <p:nvPr/>
        </p:nvSpPr>
        <p:spPr>
          <a:xfrm>
            <a:off x="3838815" y="4852093"/>
            <a:ext cx="250455" cy="369332"/>
          </a:xfrm>
          <a:prstGeom prst="rect">
            <a:avLst/>
          </a:prstGeom>
          <a:noFill/>
        </p:spPr>
        <p:txBody>
          <a:bodyPr wrap="square" rtlCol="0">
            <a:spAutoFit/>
          </a:bodyPr>
          <a:lstStyle/>
          <a:p>
            <a:r>
              <a:rPr lang="en-GB" dirty="0">
                <a:latin typeface="K26AlphaABC" panose="02000500000000000000" pitchFamily="2" charset="0"/>
              </a:rPr>
              <a:t>8</a:t>
            </a:r>
          </a:p>
        </p:txBody>
      </p:sp>
      <p:sp>
        <p:nvSpPr>
          <p:cNvPr id="33" name="TextBox 32"/>
          <p:cNvSpPr txBox="1"/>
          <p:nvPr/>
        </p:nvSpPr>
        <p:spPr>
          <a:xfrm>
            <a:off x="7085338" y="4871989"/>
            <a:ext cx="250455" cy="369332"/>
          </a:xfrm>
          <a:prstGeom prst="rect">
            <a:avLst/>
          </a:prstGeom>
          <a:noFill/>
        </p:spPr>
        <p:txBody>
          <a:bodyPr wrap="square" rtlCol="0">
            <a:spAutoFit/>
          </a:bodyPr>
          <a:lstStyle/>
          <a:p>
            <a:r>
              <a:rPr lang="en-GB" dirty="0">
                <a:latin typeface="K26AlphaABC" panose="02000500000000000000" pitchFamily="2" charset="0"/>
              </a:rPr>
              <a:t>9</a:t>
            </a:r>
          </a:p>
        </p:txBody>
      </p:sp>
      <p:sp>
        <p:nvSpPr>
          <p:cNvPr id="35" name="TextBox 34"/>
          <p:cNvSpPr txBox="1"/>
          <p:nvPr/>
        </p:nvSpPr>
        <p:spPr>
          <a:xfrm>
            <a:off x="7364640" y="486939"/>
            <a:ext cx="3059307"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Understanding Characters</a:t>
            </a:r>
          </a:p>
        </p:txBody>
      </p:sp>
      <p:sp>
        <p:nvSpPr>
          <p:cNvPr id="34" name="TextBox 33"/>
          <p:cNvSpPr txBox="1"/>
          <p:nvPr/>
        </p:nvSpPr>
        <p:spPr>
          <a:xfrm>
            <a:off x="7033600" y="2961931"/>
            <a:ext cx="3180795" cy="1954381"/>
          </a:xfrm>
          <a:prstGeom prst="rect">
            <a:avLst/>
          </a:prstGeom>
          <a:noFill/>
        </p:spPr>
        <p:txBody>
          <a:bodyPr wrap="square" rtlCol="0">
            <a:spAutoFit/>
          </a:bodyPr>
          <a:lstStyle/>
          <a:p>
            <a:r>
              <a:rPr lang="en-GB" sz="1100" dirty="0">
                <a:latin typeface="K26AlphaABC" panose="02000500000000000000" pitchFamily="2" charset="0"/>
                <a:ea typeface="KB3PurplePetals" panose="02000603000000000000" pitchFamily="2" charset="0"/>
              </a:rPr>
              <a:t>Using your ‘Expanding our Vocabulary’ sheet:</a:t>
            </a:r>
          </a:p>
          <a:p>
            <a:endParaRPr lang="en-GB" sz="1100" dirty="0">
              <a:latin typeface="K26AlphaABC" panose="02000500000000000000" pitchFamily="2" charset="0"/>
              <a:ea typeface="KB3PurplePetals" panose="02000603000000000000" pitchFamily="2" charset="0"/>
            </a:endParaRPr>
          </a:p>
          <a:p>
            <a:pPr marL="228600" indent="-228600">
              <a:buAutoNum type="arabicPeriod"/>
            </a:pPr>
            <a:r>
              <a:rPr lang="en-GB" sz="1100" dirty="0">
                <a:latin typeface="K26AlphaABC" panose="02000500000000000000" pitchFamily="2" charset="0"/>
                <a:ea typeface="KB3PurplePetals" panose="02000603000000000000" pitchFamily="2" charset="0"/>
              </a:rPr>
              <a:t>Complete the table on your Vocabulary sheet. First, read your words in your book and try to figure out what they mean. Use a dictionary to check.</a:t>
            </a:r>
          </a:p>
          <a:p>
            <a:pPr marL="228600" indent="-228600">
              <a:buAutoNum type="arabicPeriod"/>
            </a:pPr>
            <a:r>
              <a:rPr lang="en-GB" sz="1100" dirty="0">
                <a:latin typeface="K26AlphaABC" panose="02000500000000000000" pitchFamily="2" charset="0"/>
                <a:ea typeface="KB3PurplePetals" panose="02000603000000000000" pitchFamily="2" charset="0"/>
              </a:rPr>
              <a:t>Then write an interesting sentence that shows you understand and know how to use each word. Think about how your words are used in the book to help you.</a:t>
            </a:r>
          </a:p>
        </p:txBody>
      </p:sp>
    </p:spTree>
    <p:extLst>
      <p:ext uri="{BB962C8B-B14F-4D97-AF65-F5344CB8AC3E}">
        <p14:creationId xmlns:p14="http://schemas.microsoft.com/office/powerpoint/2010/main" val="1707117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608489" y="489479"/>
          <a:ext cx="9612000" cy="6588000"/>
        </p:xfrm>
        <a:graphic>
          <a:graphicData uri="http://schemas.openxmlformats.org/drawingml/2006/table">
            <a:tbl>
              <a:tblPr firstRow="1" bandRow="1">
                <a:tableStyleId>{5940675A-B579-460E-94D1-54222C63F5DA}</a:tableStyleId>
              </a:tblPr>
              <a:tblGrid>
                <a:gridCol w="3204000">
                  <a:extLst>
                    <a:ext uri="{9D8B030D-6E8A-4147-A177-3AD203B41FA5}">
                      <a16:colId xmlns:a16="http://schemas.microsoft.com/office/drawing/2014/main" val="20000"/>
                    </a:ext>
                  </a:extLst>
                </a:gridCol>
                <a:gridCol w="3204000">
                  <a:extLst>
                    <a:ext uri="{9D8B030D-6E8A-4147-A177-3AD203B41FA5}">
                      <a16:colId xmlns:a16="http://schemas.microsoft.com/office/drawing/2014/main" val="20001"/>
                    </a:ext>
                  </a:extLst>
                </a:gridCol>
                <a:gridCol w="3204000">
                  <a:extLst>
                    <a:ext uri="{9D8B030D-6E8A-4147-A177-3AD203B41FA5}">
                      <a16:colId xmlns:a16="http://schemas.microsoft.com/office/drawing/2014/main" val="20002"/>
                    </a:ext>
                  </a:extLst>
                </a:gridCol>
              </a:tblGrid>
              <a:tr h="2196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2196000">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1"/>
                  </a:ext>
                </a:extLst>
              </a:tr>
              <a:tr h="2196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4189758" y="563492"/>
            <a:ext cx="2931987"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Answer This</a:t>
            </a:r>
          </a:p>
        </p:txBody>
      </p:sp>
      <p:sp>
        <p:nvSpPr>
          <p:cNvPr id="14" name="TextBox 13"/>
          <p:cNvSpPr txBox="1"/>
          <p:nvPr/>
        </p:nvSpPr>
        <p:spPr>
          <a:xfrm>
            <a:off x="7379007" y="565947"/>
            <a:ext cx="2999742"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Understanding Characters</a:t>
            </a:r>
          </a:p>
        </p:txBody>
      </p:sp>
      <p:sp>
        <p:nvSpPr>
          <p:cNvPr id="15" name="TextBox 14"/>
          <p:cNvSpPr txBox="1"/>
          <p:nvPr/>
        </p:nvSpPr>
        <p:spPr>
          <a:xfrm>
            <a:off x="914659" y="2745200"/>
            <a:ext cx="3201156"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Ask Questions and Predict</a:t>
            </a:r>
          </a:p>
        </p:txBody>
      </p:sp>
      <p:sp>
        <p:nvSpPr>
          <p:cNvPr id="18" name="TextBox 17"/>
          <p:cNvSpPr txBox="1"/>
          <p:nvPr/>
        </p:nvSpPr>
        <p:spPr>
          <a:xfrm>
            <a:off x="850477" y="564898"/>
            <a:ext cx="3304586"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Predict from Chapter Titles</a:t>
            </a:r>
          </a:p>
        </p:txBody>
      </p:sp>
      <p:sp>
        <p:nvSpPr>
          <p:cNvPr id="20" name="TextBox 19"/>
          <p:cNvSpPr txBox="1"/>
          <p:nvPr/>
        </p:nvSpPr>
        <p:spPr>
          <a:xfrm>
            <a:off x="7379007" y="2735366"/>
            <a:ext cx="2908536" cy="338554"/>
          </a:xfrm>
          <a:prstGeom prst="rect">
            <a:avLst/>
          </a:prstGeom>
          <a:noFill/>
        </p:spPr>
        <p:txBody>
          <a:bodyPr wrap="square" rtlCol="0">
            <a:spAutoFit/>
          </a:bodyPr>
          <a:lstStyle/>
          <a:p>
            <a:r>
              <a:rPr lang="en-GB" sz="1600">
                <a:latin typeface="K26AlphaABC" panose="02000500000000000000" pitchFamily="2" charset="0"/>
                <a:ea typeface="KB3PurplePetals" panose="02000603000000000000" pitchFamily="2" charset="0"/>
              </a:rPr>
              <a:t>Expanding </a:t>
            </a:r>
            <a:r>
              <a:rPr lang="en-GB" sz="1600" dirty="0">
                <a:latin typeface="K26AlphaABC" panose="02000500000000000000" pitchFamily="2" charset="0"/>
                <a:ea typeface="KB3PurplePetals" panose="02000603000000000000" pitchFamily="2" charset="0"/>
              </a:rPr>
              <a:t>our Vocabulary</a:t>
            </a:r>
          </a:p>
        </p:txBody>
      </p:sp>
      <p:sp>
        <p:nvSpPr>
          <p:cNvPr id="23" name="TextBox 22"/>
          <p:cNvSpPr txBox="1"/>
          <p:nvPr/>
        </p:nvSpPr>
        <p:spPr>
          <a:xfrm>
            <a:off x="962174" y="4910407"/>
            <a:ext cx="2906382"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Making Connections</a:t>
            </a:r>
          </a:p>
        </p:txBody>
      </p:sp>
      <p:sp>
        <p:nvSpPr>
          <p:cNvPr id="25" name="TextBox 24"/>
          <p:cNvSpPr txBox="1"/>
          <p:nvPr/>
        </p:nvSpPr>
        <p:spPr>
          <a:xfrm>
            <a:off x="664204" y="553547"/>
            <a:ext cx="250455" cy="369332"/>
          </a:xfrm>
          <a:prstGeom prst="rect">
            <a:avLst/>
          </a:prstGeom>
          <a:noFill/>
        </p:spPr>
        <p:txBody>
          <a:bodyPr wrap="square" rtlCol="0">
            <a:spAutoFit/>
          </a:bodyPr>
          <a:lstStyle/>
          <a:p>
            <a:r>
              <a:rPr lang="en-GB" dirty="0">
                <a:latin typeface="K26AlphaABC" panose="02000500000000000000" pitchFamily="2" charset="0"/>
              </a:rPr>
              <a:t>1</a:t>
            </a:r>
          </a:p>
        </p:txBody>
      </p:sp>
      <p:sp>
        <p:nvSpPr>
          <p:cNvPr id="26" name="TextBox 25"/>
          <p:cNvSpPr txBox="1"/>
          <p:nvPr/>
        </p:nvSpPr>
        <p:spPr>
          <a:xfrm>
            <a:off x="3849512" y="553547"/>
            <a:ext cx="250455" cy="369332"/>
          </a:xfrm>
          <a:prstGeom prst="rect">
            <a:avLst/>
          </a:prstGeom>
          <a:noFill/>
        </p:spPr>
        <p:txBody>
          <a:bodyPr wrap="square" rtlCol="0">
            <a:spAutoFit/>
          </a:bodyPr>
          <a:lstStyle/>
          <a:p>
            <a:r>
              <a:rPr lang="en-GB" dirty="0">
                <a:latin typeface="K26AlphaABC" panose="02000500000000000000" pitchFamily="2" charset="0"/>
              </a:rPr>
              <a:t>2</a:t>
            </a:r>
          </a:p>
        </p:txBody>
      </p:sp>
      <p:sp>
        <p:nvSpPr>
          <p:cNvPr id="27" name="TextBox 26"/>
          <p:cNvSpPr txBox="1"/>
          <p:nvPr/>
        </p:nvSpPr>
        <p:spPr>
          <a:xfrm>
            <a:off x="7066649" y="553547"/>
            <a:ext cx="250455" cy="369332"/>
          </a:xfrm>
          <a:prstGeom prst="rect">
            <a:avLst/>
          </a:prstGeom>
          <a:noFill/>
        </p:spPr>
        <p:txBody>
          <a:bodyPr wrap="square" rtlCol="0">
            <a:spAutoFit/>
          </a:bodyPr>
          <a:lstStyle/>
          <a:p>
            <a:r>
              <a:rPr lang="en-GB" dirty="0">
                <a:latin typeface="K26AlphaABC" panose="02000500000000000000" pitchFamily="2" charset="0"/>
              </a:rPr>
              <a:t>3</a:t>
            </a:r>
          </a:p>
        </p:txBody>
      </p:sp>
      <p:sp>
        <p:nvSpPr>
          <p:cNvPr id="28" name="TextBox 27"/>
          <p:cNvSpPr txBox="1"/>
          <p:nvPr/>
        </p:nvSpPr>
        <p:spPr>
          <a:xfrm>
            <a:off x="664204" y="2722277"/>
            <a:ext cx="250455" cy="369332"/>
          </a:xfrm>
          <a:prstGeom prst="rect">
            <a:avLst/>
          </a:prstGeom>
          <a:noFill/>
        </p:spPr>
        <p:txBody>
          <a:bodyPr wrap="square" rtlCol="0">
            <a:spAutoFit/>
          </a:bodyPr>
          <a:lstStyle/>
          <a:p>
            <a:r>
              <a:rPr lang="en-GB" dirty="0">
                <a:latin typeface="K26AlphaABC" panose="02000500000000000000" pitchFamily="2" charset="0"/>
              </a:rPr>
              <a:t>4</a:t>
            </a:r>
          </a:p>
        </p:txBody>
      </p:sp>
      <p:sp>
        <p:nvSpPr>
          <p:cNvPr id="29" name="TextBox 28"/>
          <p:cNvSpPr txBox="1"/>
          <p:nvPr/>
        </p:nvSpPr>
        <p:spPr>
          <a:xfrm>
            <a:off x="3804498" y="2712107"/>
            <a:ext cx="250455" cy="369332"/>
          </a:xfrm>
          <a:prstGeom prst="rect">
            <a:avLst/>
          </a:prstGeom>
          <a:noFill/>
        </p:spPr>
        <p:txBody>
          <a:bodyPr wrap="square" rtlCol="0">
            <a:spAutoFit/>
          </a:bodyPr>
          <a:lstStyle/>
          <a:p>
            <a:r>
              <a:rPr lang="en-GB" dirty="0">
                <a:latin typeface="K26AlphaABC" panose="02000500000000000000" pitchFamily="2" charset="0"/>
              </a:rPr>
              <a:t>5</a:t>
            </a:r>
          </a:p>
        </p:txBody>
      </p:sp>
      <p:sp>
        <p:nvSpPr>
          <p:cNvPr id="30" name="TextBox 29"/>
          <p:cNvSpPr txBox="1"/>
          <p:nvPr/>
        </p:nvSpPr>
        <p:spPr>
          <a:xfrm>
            <a:off x="7085338" y="2718620"/>
            <a:ext cx="250455" cy="369332"/>
          </a:xfrm>
          <a:prstGeom prst="rect">
            <a:avLst/>
          </a:prstGeom>
          <a:noFill/>
        </p:spPr>
        <p:txBody>
          <a:bodyPr wrap="square" rtlCol="0">
            <a:spAutoFit/>
          </a:bodyPr>
          <a:lstStyle/>
          <a:p>
            <a:r>
              <a:rPr lang="en-GB" dirty="0">
                <a:latin typeface="K26AlphaABC" panose="02000500000000000000" pitchFamily="2" charset="0"/>
              </a:rPr>
              <a:t>6</a:t>
            </a:r>
          </a:p>
        </p:txBody>
      </p:sp>
      <p:sp>
        <p:nvSpPr>
          <p:cNvPr id="31" name="TextBox 30"/>
          <p:cNvSpPr txBox="1"/>
          <p:nvPr/>
        </p:nvSpPr>
        <p:spPr>
          <a:xfrm>
            <a:off x="678603" y="4891007"/>
            <a:ext cx="250455" cy="369332"/>
          </a:xfrm>
          <a:prstGeom prst="rect">
            <a:avLst/>
          </a:prstGeom>
          <a:noFill/>
        </p:spPr>
        <p:txBody>
          <a:bodyPr wrap="square" rtlCol="0">
            <a:spAutoFit/>
          </a:bodyPr>
          <a:lstStyle/>
          <a:p>
            <a:r>
              <a:rPr lang="en-GB" dirty="0">
                <a:latin typeface="K26AlphaABC" panose="02000500000000000000" pitchFamily="2" charset="0"/>
              </a:rPr>
              <a:t>7</a:t>
            </a:r>
          </a:p>
        </p:txBody>
      </p:sp>
      <p:sp>
        <p:nvSpPr>
          <p:cNvPr id="32" name="TextBox 31"/>
          <p:cNvSpPr txBox="1"/>
          <p:nvPr/>
        </p:nvSpPr>
        <p:spPr>
          <a:xfrm>
            <a:off x="3904608" y="4915191"/>
            <a:ext cx="250455" cy="369332"/>
          </a:xfrm>
          <a:prstGeom prst="rect">
            <a:avLst/>
          </a:prstGeom>
          <a:noFill/>
        </p:spPr>
        <p:txBody>
          <a:bodyPr wrap="square" rtlCol="0">
            <a:spAutoFit/>
          </a:bodyPr>
          <a:lstStyle/>
          <a:p>
            <a:r>
              <a:rPr lang="en-GB" dirty="0">
                <a:latin typeface="K26AlphaABC" panose="02000500000000000000" pitchFamily="2" charset="0"/>
              </a:rPr>
              <a:t>8</a:t>
            </a:r>
          </a:p>
        </p:txBody>
      </p:sp>
      <p:sp>
        <p:nvSpPr>
          <p:cNvPr id="33" name="TextBox 32"/>
          <p:cNvSpPr txBox="1"/>
          <p:nvPr/>
        </p:nvSpPr>
        <p:spPr>
          <a:xfrm>
            <a:off x="7085338" y="4899353"/>
            <a:ext cx="250455" cy="369332"/>
          </a:xfrm>
          <a:prstGeom prst="rect">
            <a:avLst/>
          </a:prstGeom>
          <a:noFill/>
        </p:spPr>
        <p:txBody>
          <a:bodyPr wrap="square" rtlCol="0">
            <a:spAutoFit/>
          </a:bodyPr>
          <a:lstStyle/>
          <a:p>
            <a:r>
              <a:rPr lang="en-GB" dirty="0">
                <a:latin typeface="K26AlphaABC" panose="02000500000000000000" pitchFamily="2" charset="0"/>
              </a:rPr>
              <a:t>9</a:t>
            </a:r>
          </a:p>
        </p:txBody>
      </p:sp>
      <p:sp>
        <p:nvSpPr>
          <p:cNvPr id="35" name="TextBox 34"/>
          <p:cNvSpPr txBox="1"/>
          <p:nvPr/>
        </p:nvSpPr>
        <p:spPr>
          <a:xfrm>
            <a:off x="4188843" y="4910407"/>
            <a:ext cx="2910030"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Ask Questions and Predict</a:t>
            </a:r>
          </a:p>
        </p:txBody>
      </p:sp>
      <p:sp>
        <p:nvSpPr>
          <p:cNvPr id="36" name="TextBox 35"/>
          <p:cNvSpPr txBox="1"/>
          <p:nvPr/>
        </p:nvSpPr>
        <p:spPr>
          <a:xfrm>
            <a:off x="729262" y="1011215"/>
            <a:ext cx="2993767" cy="1292662"/>
          </a:xfrm>
          <a:prstGeom prst="rect">
            <a:avLst/>
          </a:prstGeom>
          <a:noFill/>
        </p:spPr>
        <p:txBody>
          <a:bodyPr wrap="square" rtlCol="0">
            <a:spAutoFit/>
          </a:bodyPr>
          <a:lstStyle/>
          <a:p>
            <a:r>
              <a:rPr lang="en-GB" sz="1300" b="1" dirty="0">
                <a:latin typeface="K26AlphaABC" panose="02000500000000000000" pitchFamily="2" charset="0"/>
                <a:ea typeface="KB3PurplePetals" panose="02000603000000000000" pitchFamily="2" charset="0"/>
              </a:rPr>
              <a:t>I can </a:t>
            </a:r>
            <a:endParaRPr lang="en-GB" sz="1300" dirty="0">
              <a:latin typeface="K26AlphaABC" panose="02000500000000000000" pitchFamily="2" charset="0"/>
              <a:ea typeface="KB3PurplePetals" panose="02000603000000000000" pitchFamily="2" charset="0"/>
            </a:endParaRP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Use what I already know about my story to predict what might happen later in the story</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Use Chapter titles to guide my understanding of the story</a:t>
            </a:r>
          </a:p>
        </p:txBody>
      </p:sp>
      <p:sp>
        <p:nvSpPr>
          <p:cNvPr id="37" name="TextBox 36"/>
          <p:cNvSpPr txBox="1"/>
          <p:nvPr/>
        </p:nvSpPr>
        <p:spPr>
          <a:xfrm>
            <a:off x="3853240" y="1006221"/>
            <a:ext cx="3147054" cy="892552"/>
          </a:xfrm>
          <a:prstGeom prst="rect">
            <a:avLst/>
          </a:prstGeom>
          <a:noFill/>
        </p:spPr>
        <p:txBody>
          <a:bodyPr wrap="square" rtlCol="0">
            <a:spAutoFit/>
          </a:bodyPr>
          <a:lstStyle/>
          <a:p>
            <a:r>
              <a:rPr lang="en-GB" sz="1300" b="1" dirty="0">
                <a:latin typeface="K26AlphaABC" panose="02000500000000000000" pitchFamily="2" charset="0"/>
                <a:ea typeface="KB3PurplePetals" panose="02000603000000000000" pitchFamily="2" charset="0"/>
              </a:rPr>
              <a:t>I can </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Read my book carefully</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Answer questions about my book using complete sentences</a:t>
            </a:r>
          </a:p>
        </p:txBody>
      </p:sp>
      <p:sp>
        <p:nvSpPr>
          <p:cNvPr id="38" name="TextBox 37"/>
          <p:cNvSpPr txBox="1"/>
          <p:nvPr/>
        </p:nvSpPr>
        <p:spPr>
          <a:xfrm>
            <a:off x="7000294" y="994295"/>
            <a:ext cx="3339821" cy="1692771"/>
          </a:xfrm>
          <a:prstGeom prst="rect">
            <a:avLst/>
          </a:prstGeom>
          <a:noFill/>
        </p:spPr>
        <p:txBody>
          <a:bodyPr wrap="square" rtlCol="0">
            <a:spAutoFit/>
          </a:bodyPr>
          <a:lstStyle/>
          <a:p>
            <a:r>
              <a:rPr lang="en-GB" sz="1300" b="1" dirty="0">
                <a:latin typeface="K26AlphaABC" panose="02000500000000000000" pitchFamily="2" charset="0"/>
                <a:ea typeface="KB3PurplePetals" panose="02000603000000000000" pitchFamily="2" charset="0"/>
              </a:rPr>
              <a:t>I can</a:t>
            </a:r>
            <a:endParaRPr lang="en-GB" sz="1300" dirty="0">
              <a:latin typeface="K26AlphaABC" panose="02000500000000000000" pitchFamily="2" charset="0"/>
              <a:ea typeface="KB3PurplePetals" panose="02000603000000000000" pitchFamily="2" charset="0"/>
            </a:endParaRP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Create a mind map for a character in my book</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Use the mind map to write a descriptive paragraph that has an</a:t>
            </a:r>
          </a:p>
          <a:p>
            <a:pPr marL="742950" lvl="1"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Opening sentence</a:t>
            </a:r>
          </a:p>
          <a:p>
            <a:pPr marL="742950" lvl="1"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Supporting facts</a:t>
            </a:r>
          </a:p>
          <a:p>
            <a:pPr marL="742950" lvl="1"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Closing sentence</a:t>
            </a:r>
          </a:p>
        </p:txBody>
      </p:sp>
      <p:sp>
        <p:nvSpPr>
          <p:cNvPr id="40" name="TextBox 39"/>
          <p:cNvSpPr txBox="1"/>
          <p:nvPr/>
        </p:nvSpPr>
        <p:spPr>
          <a:xfrm>
            <a:off x="789431" y="3178355"/>
            <a:ext cx="3060081" cy="1600438"/>
          </a:xfrm>
          <a:prstGeom prst="rect">
            <a:avLst/>
          </a:prstGeom>
          <a:noFill/>
        </p:spPr>
        <p:txBody>
          <a:bodyPr wrap="square" rtlCol="0">
            <a:spAutoFit/>
          </a:bodyPr>
          <a:lstStyle/>
          <a:p>
            <a:r>
              <a:rPr lang="en-GB" sz="1400" b="1" dirty="0">
                <a:latin typeface="K26AlphaABC" panose="02000500000000000000" pitchFamily="2" charset="0"/>
                <a:ea typeface="KB3PurplePetals" panose="02000603000000000000" pitchFamily="2" charset="0"/>
              </a:rPr>
              <a:t> I can</a:t>
            </a:r>
          </a:p>
          <a:p>
            <a:pPr marL="285750" indent="-285750">
              <a:buFont typeface="Arial" panose="020B0604020202020204" pitchFamily="34" charset="0"/>
              <a:buChar char="•"/>
            </a:pPr>
            <a:r>
              <a:rPr lang="en-GB" sz="1400" dirty="0">
                <a:latin typeface="K26AlphaABC" panose="02000500000000000000" pitchFamily="2" charset="0"/>
                <a:ea typeface="KB3PurplePetals" panose="02000603000000000000" pitchFamily="2" charset="0"/>
              </a:rPr>
              <a:t>Read carefully for detail</a:t>
            </a:r>
          </a:p>
          <a:p>
            <a:pPr marL="285750" indent="-285750">
              <a:buFont typeface="Arial" panose="020B0604020202020204" pitchFamily="34" charset="0"/>
              <a:buChar char="•"/>
            </a:pPr>
            <a:r>
              <a:rPr lang="en-GB" sz="1400" dirty="0">
                <a:latin typeface="K26AlphaABC" panose="02000500000000000000" pitchFamily="2" charset="0"/>
                <a:ea typeface="KB3PurplePetals" panose="02000603000000000000" pitchFamily="2" charset="0"/>
              </a:rPr>
              <a:t>Answer questions about my book using complete sentences</a:t>
            </a:r>
          </a:p>
          <a:p>
            <a:pPr marL="285750" indent="-285750">
              <a:buFont typeface="Arial" panose="020B0604020202020204" pitchFamily="34" charset="0"/>
              <a:buChar char="•"/>
            </a:pPr>
            <a:r>
              <a:rPr lang="en-GB" sz="1400" dirty="0">
                <a:latin typeface="K26AlphaABC" panose="02000500000000000000" pitchFamily="2" charset="0"/>
                <a:ea typeface="KB3PurplePetals" panose="02000603000000000000" pitchFamily="2" charset="0"/>
              </a:rPr>
              <a:t>Predict what might happen later in my book</a:t>
            </a:r>
          </a:p>
        </p:txBody>
      </p:sp>
      <p:sp>
        <p:nvSpPr>
          <p:cNvPr id="42" name="TextBox 41"/>
          <p:cNvSpPr txBox="1"/>
          <p:nvPr/>
        </p:nvSpPr>
        <p:spPr>
          <a:xfrm>
            <a:off x="7085338" y="3169329"/>
            <a:ext cx="3186529" cy="1692771"/>
          </a:xfrm>
          <a:prstGeom prst="rect">
            <a:avLst/>
          </a:prstGeom>
          <a:noFill/>
        </p:spPr>
        <p:txBody>
          <a:bodyPr wrap="square" rtlCol="0">
            <a:spAutoFit/>
          </a:bodyPr>
          <a:lstStyle/>
          <a:p>
            <a:r>
              <a:rPr lang="en-GB" sz="1300" b="1" dirty="0">
                <a:latin typeface="K26AlphaABC" panose="02000500000000000000" pitchFamily="2" charset="0"/>
                <a:ea typeface="KB3PurplePetals" panose="02000603000000000000" pitchFamily="2" charset="0"/>
              </a:rPr>
              <a:t>I can </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Figure out what words mean by reading them in sentences.</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Check the definition in the dictionary</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Write a sentence with each word that shows that I understand what each word means</a:t>
            </a:r>
          </a:p>
        </p:txBody>
      </p:sp>
      <p:sp>
        <p:nvSpPr>
          <p:cNvPr id="45" name="TextBox 44"/>
          <p:cNvSpPr txBox="1"/>
          <p:nvPr/>
        </p:nvSpPr>
        <p:spPr>
          <a:xfrm>
            <a:off x="637562" y="5141277"/>
            <a:ext cx="3177169" cy="2215991"/>
          </a:xfrm>
          <a:prstGeom prst="rect">
            <a:avLst/>
          </a:prstGeom>
          <a:noFill/>
        </p:spPr>
        <p:txBody>
          <a:bodyPr wrap="square" rtlCol="0">
            <a:spAutoFit/>
          </a:bodyPr>
          <a:lstStyle/>
          <a:p>
            <a:r>
              <a:rPr lang="en-GB" sz="1400" b="1" dirty="0">
                <a:latin typeface="K26AlphaABC" panose="02000500000000000000" pitchFamily="2" charset="0"/>
                <a:ea typeface="KB3PurplePetals" panose="02000603000000000000" pitchFamily="2" charset="0"/>
              </a:rPr>
              <a:t>I can</a:t>
            </a:r>
          </a:p>
          <a:p>
            <a:pPr marL="285750" indent="-285750">
              <a:buFont typeface="Arial" panose="020B0604020202020204" pitchFamily="34" charset="0"/>
              <a:buChar char="•"/>
            </a:pPr>
            <a:r>
              <a:rPr lang="en-GB" sz="1200" dirty="0">
                <a:latin typeface="K26AlphaABC" panose="02000500000000000000" pitchFamily="2" charset="0"/>
                <a:ea typeface="KB3PurplePetals" panose="02000603000000000000" pitchFamily="2" charset="0"/>
              </a:rPr>
              <a:t>Compare </a:t>
            </a:r>
            <a:r>
              <a:rPr lang="en-GB" sz="1200" dirty="0" err="1">
                <a:latin typeface="K26AlphaABC" panose="02000500000000000000" pitchFamily="2" charset="0"/>
                <a:ea typeface="KB3PurplePetals" panose="02000603000000000000" pitchFamily="2" charset="0"/>
              </a:rPr>
              <a:t>Hogwards</a:t>
            </a:r>
            <a:r>
              <a:rPr lang="en-GB" sz="1200" dirty="0">
                <a:latin typeface="K26AlphaABC" panose="02000500000000000000" pitchFamily="2" charset="0"/>
                <a:ea typeface="KB3PurplePetals" panose="02000603000000000000" pitchFamily="2" charset="0"/>
              </a:rPr>
              <a:t> to </a:t>
            </a:r>
            <a:r>
              <a:rPr lang="en-GB" sz="1200" dirty="0" err="1">
                <a:latin typeface="K26AlphaABC" panose="02000500000000000000" pitchFamily="2" charset="0"/>
                <a:ea typeface="KB3PurplePetals" panose="02000603000000000000" pitchFamily="2" charset="0"/>
              </a:rPr>
              <a:t>Groosham</a:t>
            </a:r>
            <a:r>
              <a:rPr lang="en-GB" sz="1200" dirty="0">
                <a:latin typeface="K26AlphaABC" panose="02000500000000000000" pitchFamily="2" charset="0"/>
                <a:ea typeface="KB3PurplePetals" panose="02000603000000000000" pitchFamily="2" charset="0"/>
              </a:rPr>
              <a:t> Grange using my template</a:t>
            </a:r>
          </a:p>
          <a:p>
            <a:pPr marL="285750" indent="-285750">
              <a:buFont typeface="Arial" panose="020B0604020202020204" pitchFamily="34" charset="0"/>
              <a:buChar char="•"/>
            </a:pPr>
            <a:r>
              <a:rPr lang="en-GB" sz="1200" dirty="0">
                <a:latin typeface="K26AlphaABC" panose="02000500000000000000" pitchFamily="2" charset="0"/>
                <a:ea typeface="KB3PurplePetals" panose="02000603000000000000" pitchFamily="2" charset="0"/>
              </a:rPr>
              <a:t>Use my template to write a paragraph comparing the 2 schools. My paragraph has an:</a:t>
            </a:r>
          </a:p>
          <a:p>
            <a:pPr marL="742950" lvl="1" indent="-285750">
              <a:buFont typeface="Arial" panose="020B0604020202020204" pitchFamily="34" charset="0"/>
              <a:buChar char="•"/>
            </a:pPr>
            <a:r>
              <a:rPr lang="en-GB" sz="1200" dirty="0">
                <a:latin typeface="K26AlphaABC" panose="02000500000000000000" pitchFamily="2" charset="0"/>
                <a:ea typeface="KB3PurplePetals" panose="02000603000000000000" pitchFamily="2" charset="0"/>
              </a:rPr>
              <a:t>Opening sentence</a:t>
            </a:r>
          </a:p>
          <a:p>
            <a:pPr marL="742950" lvl="1" indent="-285750">
              <a:buFont typeface="Arial" panose="020B0604020202020204" pitchFamily="34" charset="0"/>
              <a:buChar char="•"/>
            </a:pPr>
            <a:r>
              <a:rPr lang="en-GB" sz="1200" dirty="0">
                <a:latin typeface="K26AlphaABC" panose="02000500000000000000" pitchFamily="2" charset="0"/>
                <a:ea typeface="KB3PurplePetals" panose="02000603000000000000" pitchFamily="2" charset="0"/>
              </a:rPr>
              <a:t>Supporting facts</a:t>
            </a:r>
          </a:p>
          <a:p>
            <a:pPr marL="742950" lvl="1" indent="-285750">
              <a:buFont typeface="Arial" panose="020B0604020202020204" pitchFamily="34" charset="0"/>
              <a:buChar char="•"/>
            </a:pPr>
            <a:r>
              <a:rPr lang="en-GB" sz="1200" dirty="0">
                <a:latin typeface="K26AlphaABC" panose="02000500000000000000" pitchFamily="2" charset="0"/>
                <a:ea typeface="KB3PurplePetals" panose="02000603000000000000" pitchFamily="2" charset="0"/>
              </a:rPr>
              <a:t>Closing sentence</a:t>
            </a:r>
          </a:p>
          <a:p>
            <a:pPr marL="285750" indent="-285750">
              <a:buFont typeface="Arial" panose="020B0604020202020204" pitchFamily="34" charset="0"/>
              <a:buChar char="•"/>
            </a:pPr>
            <a:endParaRPr lang="en-GB" sz="1400" dirty="0">
              <a:latin typeface="K26AlphaABC" panose="02000500000000000000" pitchFamily="2" charset="0"/>
              <a:ea typeface="KB3PurplePetals" panose="02000603000000000000" pitchFamily="2" charset="0"/>
            </a:endParaRPr>
          </a:p>
          <a:p>
            <a:pPr marL="285750" indent="-285750">
              <a:buFont typeface="Arial" panose="020B0604020202020204" pitchFamily="34" charset="0"/>
              <a:buChar char="•"/>
            </a:pPr>
            <a:endParaRPr lang="en-GB" sz="1400" dirty="0">
              <a:latin typeface="K26AlphaABC" panose="02000500000000000000" pitchFamily="2" charset="0"/>
              <a:ea typeface="KB3PurplePetals" panose="02000603000000000000" pitchFamily="2" charset="0"/>
            </a:endParaRPr>
          </a:p>
        </p:txBody>
      </p:sp>
      <p:sp>
        <p:nvSpPr>
          <p:cNvPr id="44" name="TextBox 43"/>
          <p:cNvSpPr txBox="1"/>
          <p:nvPr/>
        </p:nvSpPr>
        <p:spPr>
          <a:xfrm>
            <a:off x="3634573" y="2674527"/>
            <a:ext cx="3454178" cy="2277547"/>
          </a:xfrm>
          <a:prstGeom prst="rect">
            <a:avLst/>
          </a:prstGeom>
          <a:noFill/>
        </p:spPr>
        <p:txBody>
          <a:bodyPr wrap="square" rtlCol="0">
            <a:spAutoFit/>
          </a:bodyPr>
          <a:lstStyle/>
          <a:p>
            <a:pPr algn="ctr"/>
            <a:r>
              <a:rPr lang="en-GB" sz="3500" b="1" dirty="0" err="1">
                <a:latin typeface="KB3JustAQuickNote" panose="02000603000000000000" pitchFamily="2" charset="0"/>
                <a:ea typeface="KB3JustAQuickNote" panose="02000603000000000000" pitchFamily="2" charset="0"/>
              </a:rPr>
              <a:t>Groosham</a:t>
            </a:r>
            <a:r>
              <a:rPr lang="en-GB" sz="3500" b="1" dirty="0">
                <a:latin typeface="KB3JustAQuickNote" panose="02000603000000000000" pitchFamily="2" charset="0"/>
                <a:ea typeface="KB3JustAQuickNote" panose="02000603000000000000" pitchFamily="2" charset="0"/>
              </a:rPr>
              <a:t> Grange</a:t>
            </a:r>
          </a:p>
          <a:p>
            <a:pPr algn="ctr"/>
            <a:r>
              <a:rPr lang="en-GB" sz="2400" b="1" dirty="0">
                <a:latin typeface="KB3JustAQuickNote" panose="02000603000000000000" pitchFamily="2" charset="0"/>
                <a:ea typeface="KB3JustAQuickNote" panose="02000603000000000000" pitchFamily="2" charset="0"/>
              </a:rPr>
              <a:t>Chapters 4-6</a:t>
            </a:r>
          </a:p>
          <a:p>
            <a:pPr algn="ctr"/>
            <a:endParaRPr lang="en-GB" sz="2200" b="1" dirty="0">
              <a:latin typeface="KB3JustAQuickNote" panose="02000603000000000000" pitchFamily="2" charset="0"/>
              <a:ea typeface="KB3JustAQuickNote" panose="02000603000000000000" pitchFamily="2" charset="0"/>
            </a:endParaRPr>
          </a:p>
          <a:p>
            <a:pPr algn="ctr"/>
            <a:r>
              <a:rPr lang="en-GB" sz="2200" b="1" dirty="0">
                <a:latin typeface="KB3JustAQuickNote" panose="02000603000000000000" pitchFamily="2" charset="0"/>
                <a:ea typeface="KB3JustAQuickNote" panose="02000603000000000000" pitchFamily="2" charset="0"/>
              </a:rPr>
              <a:t>Success Criteria</a:t>
            </a:r>
          </a:p>
        </p:txBody>
      </p:sp>
      <p:sp>
        <p:nvSpPr>
          <p:cNvPr id="48" name="TextBox 47"/>
          <p:cNvSpPr txBox="1"/>
          <p:nvPr/>
        </p:nvSpPr>
        <p:spPr>
          <a:xfrm>
            <a:off x="3780908" y="5268608"/>
            <a:ext cx="3207287" cy="1815882"/>
          </a:xfrm>
          <a:prstGeom prst="rect">
            <a:avLst/>
          </a:prstGeom>
          <a:noFill/>
        </p:spPr>
        <p:txBody>
          <a:bodyPr wrap="square" rtlCol="0">
            <a:spAutoFit/>
          </a:bodyPr>
          <a:lstStyle/>
          <a:p>
            <a:r>
              <a:rPr lang="en-GB" sz="1400" b="1" dirty="0">
                <a:latin typeface="K26AlphaABC" panose="02000500000000000000" pitchFamily="2" charset="0"/>
                <a:ea typeface="KB3PurplePetals" panose="02000603000000000000" pitchFamily="2" charset="0"/>
              </a:rPr>
              <a:t> I can</a:t>
            </a:r>
          </a:p>
          <a:p>
            <a:pPr marL="285750" indent="-285750">
              <a:buFont typeface="Arial" panose="020B0604020202020204" pitchFamily="34" charset="0"/>
              <a:buChar char="•"/>
            </a:pPr>
            <a:r>
              <a:rPr lang="en-GB" sz="1400" dirty="0">
                <a:latin typeface="K26AlphaABC" panose="02000500000000000000" pitchFamily="2" charset="0"/>
                <a:ea typeface="KB3PurplePetals" panose="02000603000000000000" pitchFamily="2" charset="0"/>
              </a:rPr>
              <a:t>Read carefully for detail</a:t>
            </a:r>
          </a:p>
          <a:p>
            <a:pPr marL="285750" indent="-285750">
              <a:buFont typeface="Arial" panose="020B0604020202020204" pitchFamily="34" charset="0"/>
              <a:buChar char="•"/>
            </a:pPr>
            <a:r>
              <a:rPr lang="en-GB" sz="1400" dirty="0">
                <a:latin typeface="K26AlphaABC" panose="02000500000000000000" pitchFamily="2" charset="0"/>
                <a:ea typeface="KB3PurplePetals" panose="02000603000000000000" pitchFamily="2" charset="0"/>
              </a:rPr>
              <a:t>Answer questions about my book </a:t>
            </a:r>
          </a:p>
          <a:p>
            <a:pPr marL="285750" indent="-285750">
              <a:buFont typeface="Arial" panose="020B0604020202020204" pitchFamily="34" charset="0"/>
              <a:buChar char="•"/>
            </a:pPr>
            <a:r>
              <a:rPr lang="en-GB" sz="1400" dirty="0">
                <a:latin typeface="K26AlphaABC" panose="02000500000000000000" pitchFamily="2" charset="0"/>
                <a:ea typeface="KB3PurplePetals" panose="02000603000000000000" pitchFamily="2" charset="0"/>
              </a:rPr>
              <a:t>Make connections to what I already know to predict what might happen or why something happened</a:t>
            </a:r>
          </a:p>
        </p:txBody>
      </p:sp>
      <p:sp>
        <p:nvSpPr>
          <p:cNvPr id="34" name="TextBox 33"/>
          <p:cNvSpPr txBox="1"/>
          <p:nvPr/>
        </p:nvSpPr>
        <p:spPr>
          <a:xfrm>
            <a:off x="7333404" y="4915191"/>
            <a:ext cx="2999742"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Visualising the Setting</a:t>
            </a:r>
          </a:p>
        </p:txBody>
      </p:sp>
      <p:sp>
        <p:nvSpPr>
          <p:cNvPr id="43" name="TextBox 42"/>
          <p:cNvSpPr txBox="1"/>
          <p:nvPr/>
        </p:nvSpPr>
        <p:spPr>
          <a:xfrm>
            <a:off x="7000294" y="5248961"/>
            <a:ext cx="3339821" cy="1292662"/>
          </a:xfrm>
          <a:prstGeom prst="rect">
            <a:avLst/>
          </a:prstGeom>
          <a:noFill/>
        </p:spPr>
        <p:txBody>
          <a:bodyPr wrap="square" rtlCol="0">
            <a:spAutoFit/>
          </a:bodyPr>
          <a:lstStyle/>
          <a:p>
            <a:r>
              <a:rPr lang="en-GB" sz="1300" b="1" dirty="0">
                <a:latin typeface="K26AlphaABC" panose="02000500000000000000" pitchFamily="2" charset="0"/>
                <a:ea typeface="KB3PurplePetals" panose="02000603000000000000" pitchFamily="2" charset="0"/>
              </a:rPr>
              <a:t>I can</a:t>
            </a:r>
            <a:endParaRPr lang="en-GB" sz="1300" dirty="0">
              <a:latin typeface="K26AlphaABC" panose="02000500000000000000" pitchFamily="2" charset="0"/>
              <a:ea typeface="KB3PurplePetals" panose="02000603000000000000" pitchFamily="2" charset="0"/>
            </a:endParaRP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Visualise the setting being described in my book</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Draw a picture of what I have visualised</a:t>
            </a:r>
          </a:p>
          <a:p>
            <a:pPr marL="285750" indent="-285750">
              <a:buFont typeface="Arial" panose="020B0604020202020204" pitchFamily="34" charset="0"/>
              <a:buChar char="•"/>
            </a:pPr>
            <a:r>
              <a:rPr lang="en-GB" sz="1300" dirty="0">
                <a:latin typeface="K26AlphaABC" panose="02000500000000000000" pitchFamily="2" charset="0"/>
                <a:ea typeface="KB3PurplePetals" panose="02000603000000000000" pitchFamily="2" charset="0"/>
              </a:rPr>
              <a:t>Label at least 5 items in my picture</a:t>
            </a:r>
          </a:p>
        </p:txBody>
      </p:sp>
    </p:spTree>
    <p:extLst>
      <p:ext uri="{BB962C8B-B14F-4D97-AF65-F5344CB8AC3E}">
        <p14:creationId xmlns:p14="http://schemas.microsoft.com/office/powerpoint/2010/main" val="1964014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954" y="357352"/>
            <a:ext cx="5273364" cy="6918659"/>
          </a:xfrm>
          <a:prstGeom prst="rect">
            <a:avLst/>
          </a:prstGeom>
        </p:spPr>
      </p:pic>
      <p:sp>
        <p:nvSpPr>
          <p:cNvPr id="2" name="Title 1"/>
          <p:cNvSpPr>
            <a:spLocks noGrp="1"/>
          </p:cNvSpPr>
          <p:nvPr>
            <p:ph type="title"/>
          </p:nvPr>
        </p:nvSpPr>
        <p:spPr>
          <a:xfrm>
            <a:off x="1411605" y="371201"/>
            <a:ext cx="2998218" cy="731783"/>
          </a:xfrm>
        </p:spPr>
        <p:txBody>
          <a:bodyPr>
            <a:normAutofit/>
          </a:bodyPr>
          <a:lstStyle/>
          <a:p>
            <a:pPr algn="ctr"/>
            <a:r>
              <a:rPr lang="en-GB" sz="2000" dirty="0">
                <a:latin typeface="K26AlphaSans" panose="02000500000000000000" pitchFamily="2" charset="0"/>
              </a:rPr>
              <a:t>Building our Vocabulary</a:t>
            </a:r>
          </a:p>
        </p:txBody>
      </p:sp>
      <p:graphicFrame>
        <p:nvGraphicFramePr>
          <p:cNvPr id="4" name="Table 3"/>
          <p:cNvGraphicFramePr>
            <a:graphicFrameLocks noGrp="1"/>
          </p:cNvGraphicFramePr>
          <p:nvPr>
            <p:extLst/>
          </p:nvPr>
        </p:nvGraphicFramePr>
        <p:xfrm>
          <a:off x="425609" y="947334"/>
          <a:ext cx="4752000" cy="5624942"/>
        </p:xfrm>
        <a:graphic>
          <a:graphicData uri="http://schemas.openxmlformats.org/drawingml/2006/table">
            <a:tbl>
              <a:tblPr firstRow="1" bandRow="1">
                <a:tableStyleId>{5940675A-B579-460E-94D1-54222C63F5DA}</a:tableStyleId>
              </a:tblPr>
              <a:tblGrid>
                <a:gridCol w="1494631">
                  <a:extLst>
                    <a:ext uri="{9D8B030D-6E8A-4147-A177-3AD203B41FA5}">
                      <a16:colId xmlns:a16="http://schemas.microsoft.com/office/drawing/2014/main" val="2809212219"/>
                    </a:ext>
                  </a:extLst>
                </a:gridCol>
                <a:gridCol w="1567543">
                  <a:extLst>
                    <a:ext uri="{9D8B030D-6E8A-4147-A177-3AD203B41FA5}">
                      <a16:colId xmlns:a16="http://schemas.microsoft.com/office/drawing/2014/main" val="4283171798"/>
                    </a:ext>
                  </a:extLst>
                </a:gridCol>
                <a:gridCol w="1689826">
                  <a:extLst>
                    <a:ext uri="{9D8B030D-6E8A-4147-A177-3AD203B41FA5}">
                      <a16:colId xmlns:a16="http://schemas.microsoft.com/office/drawing/2014/main" val="1242711182"/>
                    </a:ext>
                  </a:extLst>
                </a:gridCol>
              </a:tblGrid>
              <a:tr h="594083">
                <a:tc>
                  <a:txBody>
                    <a:bodyPr/>
                    <a:lstStyle/>
                    <a:p>
                      <a:pPr algn="ctr"/>
                      <a:r>
                        <a:rPr lang="en-GB" sz="1400" dirty="0">
                          <a:latin typeface="K26AlphaSans" panose="02000500000000000000" pitchFamily="2" charset="0"/>
                        </a:rPr>
                        <a:t>My word</a:t>
                      </a:r>
                    </a:p>
                  </a:txBody>
                  <a:tcPr/>
                </a:tc>
                <a:tc>
                  <a:txBody>
                    <a:bodyPr/>
                    <a:lstStyle/>
                    <a:p>
                      <a:pPr algn="ctr"/>
                      <a:r>
                        <a:rPr lang="en-GB" sz="1400" dirty="0">
                          <a:latin typeface="K26AlphaSans" panose="02000500000000000000" pitchFamily="2" charset="0"/>
                        </a:rPr>
                        <a:t>I think it means</a:t>
                      </a:r>
                    </a:p>
                  </a:txBody>
                  <a:tcPr/>
                </a:tc>
                <a:tc>
                  <a:txBody>
                    <a:bodyPr/>
                    <a:lstStyle/>
                    <a:p>
                      <a:pPr algn="ctr"/>
                      <a:r>
                        <a:rPr lang="en-GB" sz="1200" dirty="0">
                          <a:latin typeface="K26AlphaSans" panose="02000500000000000000" pitchFamily="2" charset="0"/>
                        </a:rPr>
                        <a:t>Glossary or Dictionary definition</a:t>
                      </a:r>
                    </a:p>
                  </a:txBody>
                  <a:tcPr/>
                </a:tc>
                <a:extLst>
                  <a:ext uri="{0D108BD9-81ED-4DB2-BD59-A6C34878D82A}">
                    <a16:rowId xmlns:a16="http://schemas.microsoft.com/office/drawing/2014/main" val="4013294265"/>
                  </a:ext>
                </a:extLst>
              </a:tr>
              <a:tr h="731520">
                <a:tc>
                  <a:txBody>
                    <a:bodyPr/>
                    <a:lstStyle/>
                    <a:p>
                      <a:pPr marL="180975" indent="-180975" algn="l">
                        <a:buAutoNum type="arabicPeriod"/>
                      </a:pPr>
                      <a:r>
                        <a:rPr lang="en-GB" sz="1400" baseline="0" dirty="0">
                          <a:latin typeface="K26AlphaSans" panose="02000500000000000000" pitchFamily="2" charset="0"/>
                        </a:rPr>
                        <a:t>deformed      </a:t>
                      </a:r>
                    </a:p>
                    <a:p>
                      <a:pPr marL="0" indent="0" algn="l">
                        <a:buNone/>
                      </a:pPr>
                      <a:r>
                        <a:rPr lang="en-GB" sz="1400" baseline="0" dirty="0">
                          <a:latin typeface="K26AlphaSans" panose="02000500000000000000" pitchFamily="2" charset="0"/>
                        </a:rPr>
                        <a:t>(p 36)</a:t>
                      </a: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3610404555"/>
                  </a:ext>
                </a:extLst>
              </a:tr>
              <a:tr h="731520">
                <a:tc>
                  <a:txBody>
                    <a:bodyPr/>
                    <a:lstStyle/>
                    <a:p>
                      <a:pPr algn="l"/>
                      <a:r>
                        <a:rPr lang="en-GB" sz="1400" dirty="0">
                          <a:latin typeface="K26AlphaSans" panose="02000500000000000000" pitchFamily="2" charset="0"/>
                        </a:rPr>
                        <a:t>2. hearse (p 37)</a:t>
                      </a:r>
                    </a:p>
                  </a:txBody>
                  <a:tcPr/>
                </a:tc>
                <a:tc>
                  <a:txBody>
                    <a:bodyPr/>
                    <a:lstStyle/>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4056864871"/>
                  </a:ext>
                </a:extLst>
              </a:tr>
              <a:tr h="731520">
                <a:tc>
                  <a:txBody>
                    <a:bodyPr/>
                    <a:lstStyle/>
                    <a:p>
                      <a:pPr algn="l"/>
                      <a:r>
                        <a:rPr lang="en-GB" sz="1400" dirty="0">
                          <a:latin typeface="K26AlphaSans" panose="02000500000000000000" pitchFamily="2" charset="0"/>
                        </a:rPr>
                        <a:t>3. chauffeur    (p 38)</a:t>
                      </a:r>
                    </a:p>
                  </a:txBody>
                  <a:tcPr/>
                </a:tc>
                <a:tc>
                  <a:txBody>
                    <a:bodyPr/>
                    <a:lstStyle/>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258627234"/>
                  </a:ext>
                </a:extLst>
              </a:tr>
              <a:tr h="701593">
                <a:tc>
                  <a:txBody>
                    <a:bodyPr/>
                    <a:lstStyle/>
                    <a:p>
                      <a:pPr algn="l"/>
                      <a:r>
                        <a:rPr lang="en-GB" sz="1400" dirty="0">
                          <a:latin typeface="K26AlphaSans" panose="02000500000000000000" pitchFamily="2" charset="0"/>
                        </a:rPr>
                        <a:t>4. desolation       (p 39)</a:t>
                      </a:r>
                    </a:p>
                  </a:txBody>
                  <a:tcPr/>
                </a:tc>
                <a:tc>
                  <a:txBody>
                    <a:bodyPr/>
                    <a:lstStyle/>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1052465315"/>
                  </a:ext>
                </a:extLst>
              </a:tr>
              <a:tr h="701593">
                <a:tc>
                  <a:txBody>
                    <a:bodyPr/>
                    <a:lstStyle/>
                    <a:p>
                      <a:pPr algn="l"/>
                      <a:r>
                        <a:rPr lang="en-GB" sz="1400" dirty="0">
                          <a:latin typeface="K26AlphaSans" panose="02000500000000000000" pitchFamily="2" charset="0"/>
                        </a:rPr>
                        <a:t>5. treacherous   </a:t>
                      </a:r>
                      <a:r>
                        <a:rPr lang="en-GB" sz="1400" baseline="0" dirty="0">
                          <a:latin typeface="K26AlphaSans" panose="02000500000000000000" pitchFamily="2" charset="0"/>
                        </a:rPr>
                        <a:t>(p 40)</a:t>
                      </a: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3917361921"/>
                  </a:ext>
                </a:extLst>
              </a:tr>
              <a:tr h="701593">
                <a:tc>
                  <a:txBody>
                    <a:bodyPr/>
                    <a:lstStyle/>
                    <a:p>
                      <a:pPr algn="l"/>
                      <a:r>
                        <a:rPr lang="en-GB" sz="1400" dirty="0">
                          <a:latin typeface="K26AlphaSans" panose="02000500000000000000" pitchFamily="2" charset="0"/>
                        </a:rPr>
                        <a:t>6. cavernous   (p 45)</a:t>
                      </a:r>
                    </a:p>
                  </a:txBody>
                  <a:tcPr/>
                </a:tc>
                <a:tc>
                  <a:txBody>
                    <a:bodyPr/>
                    <a:lstStyle/>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2148540551"/>
                  </a:ext>
                </a:extLst>
              </a:tr>
              <a:tr h="731520">
                <a:tc>
                  <a:txBody>
                    <a:bodyPr/>
                    <a:lstStyle/>
                    <a:p>
                      <a:pPr algn="l"/>
                      <a:r>
                        <a:rPr lang="en-GB" sz="1400" dirty="0">
                          <a:latin typeface="K26AlphaSans" panose="02000500000000000000" pitchFamily="2" charset="0"/>
                        </a:rPr>
                        <a:t>7. indicated           (p 46)</a:t>
                      </a:r>
                    </a:p>
                  </a:txBody>
                  <a:tcPr/>
                </a:tc>
                <a:tc>
                  <a:txBody>
                    <a:bodyPr/>
                    <a:lstStyle/>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1246447807"/>
                  </a:ext>
                </a:extLst>
              </a:tr>
            </a:tbl>
          </a:graphicData>
        </a:graphic>
      </p:graphicFrame>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3627" y="357351"/>
            <a:ext cx="5273364" cy="6918659"/>
          </a:xfrm>
          <a:prstGeom prst="rect">
            <a:avLst/>
          </a:prstGeom>
        </p:spPr>
      </p:pic>
      <p:sp>
        <p:nvSpPr>
          <p:cNvPr id="10" name="Title 1"/>
          <p:cNvSpPr txBox="1">
            <a:spLocks/>
          </p:cNvSpPr>
          <p:nvPr/>
        </p:nvSpPr>
        <p:spPr>
          <a:xfrm>
            <a:off x="6415545" y="371201"/>
            <a:ext cx="2998218" cy="731783"/>
          </a:xfrm>
          <a:prstGeom prst="rect">
            <a:avLst/>
          </a:prstGeom>
        </p:spPr>
        <p:txBody>
          <a:bodyPr vert="horz" lIns="91440" tIns="45720" rIns="91440" bIns="45720" rtlCol="0" anchor="ctr">
            <a:norm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algn="ctr"/>
            <a:r>
              <a:rPr lang="en-GB" sz="2000" dirty="0">
                <a:latin typeface="K26AlphaSans" panose="02000500000000000000" pitchFamily="2" charset="0"/>
              </a:rPr>
              <a:t>Building our Vocabulary</a:t>
            </a:r>
          </a:p>
        </p:txBody>
      </p:sp>
      <p:sp>
        <p:nvSpPr>
          <p:cNvPr id="11" name="Title 1"/>
          <p:cNvSpPr txBox="1">
            <a:spLocks/>
          </p:cNvSpPr>
          <p:nvPr/>
        </p:nvSpPr>
        <p:spPr>
          <a:xfrm>
            <a:off x="1322383" y="6477260"/>
            <a:ext cx="3176661" cy="731783"/>
          </a:xfrm>
          <a:prstGeom prst="rect">
            <a:avLst/>
          </a:prstGeom>
        </p:spPr>
        <p:txBody>
          <a:bodyPr vert="horz" lIns="91440" tIns="45720" rIns="91440" bIns="45720" rtlCol="0" anchor="ctr">
            <a:norm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algn="ctr"/>
            <a:r>
              <a:rPr lang="en-GB" sz="1800" dirty="0" err="1">
                <a:latin typeface="K26AlphaSans" panose="02000500000000000000" pitchFamily="2" charset="0"/>
              </a:rPr>
              <a:t>Groosham</a:t>
            </a:r>
            <a:r>
              <a:rPr lang="en-GB" sz="1800" dirty="0">
                <a:latin typeface="K26AlphaSans" panose="02000500000000000000" pitchFamily="2" charset="0"/>
              </a:rPr>
              <a:t> Grange – Chapters 4-6</a:t>
            </a:r>
          </a:p>
        </p:txBody>
      </p:sp>
      <p:sp>
        <p:nvSpPr>
          <p:cNvPr id="12" name="Title 1"/>
          <p:cNvSpPr txBox="1">
            <a:spLocks/>
          </p:cNvSpPr>
          <p:nvPr/>
        </p:nvSpPr>
        <p:spPr>
          <a:xfrm>
            <a:off x="6326323" y="6477260"/>
            <a:ext cx="3176661" cy="731783"/>
          </a:xfrm>
          <a:prstGeom prst="rect">
            <a:avLst/>
          </a:prstGeom>
        </p:spPr>
        <p:txBody>
          <a:bodyPr vert="horz" lIns="91440" tIns="45720" rIns="91440" bIns="45720" rtlCol="0" anchor="ctr">
            <a:norm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algn="ctr"/>
            <a:r>
              <a:rPr lang="en-GB" sz="1800" dirty="0" err="1">
                <a:latin typeface="K26AlphaSans" panose="02000500000000000000" pitchFamily="2" charset="0"/>
              </a:rPr>
              <a:t>Groosham</a:t>
            </a:r>
            <a:r>
              <a:rPr lang="en-GB" sz="1800" dirty="0">
                <a:latin typeface="K26AlphaSans" panose="02000500000000000000" pitchFamily="2" charset="0"/>
              </a:rPr>
              <a:t> Grange – Chapters 4-6</a:t>
            </a:r>
          </a:p>
        </p:txBody>
      </p:sp>
      <p:graphicFrame>
        <p:nvGraphicFramePr>
          <p:cNvPr id="14" name="Table 13"/>
          <p:cNvGraphicFramePr>
            <a:graphicFrameLocks noGrp="1"/>
          </p:cNvGraphicFramePr>
          <p:nvPr>
            <p:extLst/>
          </p:nvPr>
        </p:nvGraphicFramePr>
        <p:xfrm>
          <a:off x="5395818" y="947334"/>
          <a:ext cx="4752000" cy="5624942"/>
        </p:xfrm>
        <a:graphic>
          <a:graphicData uri="http://schemas.openxmlformats.org/drawingml/2006/table">
            <a:tbl>
              <a:tblPr firstRow="1" bandRow="1">
                <a:tableStyleId>{5940675A-B579-460E-94D1-54222C63F5DA}</a:tableStyleId>
              </a:tblPr>
              <a:tblGrid>
                <a:gridCol w="1494631">
                  <a:extLst>
                    <a:ext uri="{9D8B030D-6E8A-4147-A177-3AD203B41FA5}">
                      <a16:colId xmlns:a16="http://schemas.microsoft.com/office/drawing/2014/main" val="2809212219"/>
                    </a:ext>
                  </a:extLst>
                </a:gridCol>
                <a:gridCol w="1567543">
                  <a:extLst>
                    <a:ext uri="{9D8B030D-6E8A-4147-A177-3AD203B41FA5}">
                      <a16:colId xmlns:a16="http://schemas.microsoft.com/office/drawing/2014/main" val="4283171798"/>
                    </a:ext>
                  </a:extLst>
                </a:gridCol>
                <a:gridCol w="1689826">
                  <a:extLst>
                    <a:ext uri="{9D8B030D-6E8A-4147-A177-3AD203B41FA5}">
                      <a16:colId xmlns:a16="http://schemas.microsoft.com/office/drawing/2014/main" val="1242711182"/>
                    </a:ext>
                  </a:extLst>
                </a:gridCol>
              </a:tblGrid>
              <a:tr h="594083">
                <a:tc>
                  <a:txBody>
                    <a:bodyPr/>
                    <a:lstStyle/>
                    <a:p>
                      <a:pPr algn="ctr"/>
                      <a:r>
                        <a:rPr lang="en-GB" sz="1400" dirty="0">
                          <a:latin typeface="K26AlphaSans" panose="02000500000000000000" pitchFamily="2" charset="0"/>
                        </a:rPr>
                        <a:t>My word</a:t>
                      </a:r>
                    </a:p>
                  </a:txBody>
                  <a:tcPr/>
                </a:tc>
                <a:tc>
                  <a:txBody>
                    <a:bodyPr/>
                    <a:lstStyle/>
                    <a:p>
                      <a:pPr algn="ctr"/>
                      <a:r>
                        <a:rPr lang="en-GB" sz="1400" dirty="0">
                          <a:latin typeface="K26AlphaSans" panose="02000500000000000000" pitchFamily="2" charset="0"/>
                        </a:rPr>
                        <a:t>I think it means</a:t>
                      </a:r>
                    </a:p>
                  </a:txBody>
                  <a:tcPr/>
                </a:tc>
                <a:tc>
                  <a:txBody>
                    <a:bodyPr/>
                    <a:lstStyle/>
                    <a:p>
                      <a:pPr algn="ctr"/>
                      <a:r>
                        <a:rPr lang="en-GB" sz="1200" dirty="0">
                          <a:latin typeface="K26AlphaSans" panose="02000500000000000000" pitchFamily="2" charset="0"/>
                        </a:rPr>
                        <a:t>Glossary or Dictionary definition</a:t>
                      </a:r>
                    </a:p>
                  </a:txBody>
                  <a:tcPr/>
                </a:tc>
                <a:extLst>
                  <a:ext uri="{0D108BD9-81ED-4DB2-BD59-A6C34878D82A}">
                    <a16:rowId xmlns:a16="http://schemas.microsoft.com/office/drawing/2014/main" val="4013294265"/>
                  </a:ext>
                </a:extLst>
              </a:tr>
              <a:tr h="731520">
                <a:tc>
                  <a:txBody>
                    <a:bodyPr/>
                    <a:lstStyle/>
                    <a:p>
                      <a:pPr marL="180975" indent="-180975" algn="l">
                        <a:buAutoNum type="arabicPeriod"/>
                      </a:pPr>
                      <a:r>
                        <a:rPr lang="en-GB" sz="1400" baseline="0" dirty="0">
                          <a:latin typeface="K26AlphaSans" panose="02000500000000000000" pitchFamily="2" charset="0"/>
                        </a:rPr>
                        <a:t>deformed      </a:t>
                      </a:r>
                    </a:p>
                    <a:p>
                      <a:pPr marL="0" indent="0" algn="l">
                        <a:buNone/>
                      </a:pPr>
                      <a:r>
                        <a:rPr lang="en-GB" sz="1400" baseline="0" dirty="0">
                          <a:latin typeface="K26AlphaSans" panose="02000500000000000000" pitchFamily="2" charset="0"/>
                        </a:rPr>
                        <a:t>(p 36)</a:t>
                      </a: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3610404555"/>
                  </a:ext>
                </a:extLst>
              </a:tr>
              <a:tr h="731520">
                <a:tc>
                  <a:txBody>
                    <a:bodyPr/>
                    <a:lstStyle/>
                    <a:p>
                      <a:pPr algn="l"/>
                      <a:r>
                        <a:rPr lang="en-GB" sz="1400" dirty="0">
                          <a:latin typeface="K26AlphaSans" panose="02000500000000000000" pitchFamily="2" charset="0"/>
                        </a:rPr>
                        <a:t>2. hearse (p 37)</a:t>
                      </a:r>
                    </a:p>
                  </a:txBody>
                  <a:tcPr/>
                </a:tc>
                <a:tc>
                  <a:txBody>
                    <a:bodyPr/>
                    <a:lstStyle/>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4056864871"/>
                  </a:ext>
                </a:extLst>
              </a:tr>
              <a:tr h="731520">
                <a:tc>
                  <a:txBody>
                    <a:bodyPr/>
                    <a:lstStyle/>
                    <a:p>
                      <a:pPr algn="l"/>
                      <a:r>
                        <a:rPr lang="en-GB" sz="1400" dirty="0">
                          <a:latin typeface="K26AlphaSans" panose="02000500000000000000" pitchFamily="2" charset="0"/>
                        </a:rPr>
                        <a:t>3. chauffeur    (p 38)</a:t>
                      </a:r>
                    </a:p>
                  </a:txBody>
                  <a:tcPr/>
                </a:tc>
                <a:tc>
                  <a:txBody>
                    <a:bodyPr/>
                    <a:lstStyle/>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258627234"/>
                  </a:ext>
                </a:extLst>
              </a:tr>
              <a:tr h="701593">
                <a:tc>
                  <a:txBody>
                    <a:bodyPr/>
                    <a:lstStyle/>
                    <a:p>
                      <a:pPr algn="l"/>
                      <a:r>
                        <a:rPr lang="en-GB" sz="1400" dirty="0">
                          <a:latin typeface="K26AlphaSans" panose="02000500000000000000" pitchFamily="2" charset="0"/>
                        </a:rPr>
                        <a:t>4. desolation       (p 39)</a:t>
                      </a:r>
                    </a:p>
                  </a:txBody>
                  <a:tcPr/>
                </a:tc>
                <a:tc>
                  <a:txBody>
                    <a:bodyPr/>
                    <a:lstStyle/>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1052465315"/>
                  </a:ext>
                </a:extLst>
              </a:tr>
              <a:tr h="701593">
                <a:tc>
                  <a:txBody>
                    <a:bodyPr/>
                    <a:lstStyle/>
                    <a:p>
                      <a:pPr algn="l"/>
                      <a:r>
                        <a:rPr lang="en-GB" sz="1400" dirty="0">
                          <a:latin typeface="K26AlphaSans" panose="02000500000000000000" pitchFamily="2" charset="0"/>
                        </a:rPr>
                        <a:t>5. treacherous   </a:t>
                      </a:r>
                      <a:r>
                        <a:rPr lang="en-GB" sz="1400" baseline="0" dirty="0">
                          <a:latin typeface="K26AlphaSans" panose="02000500000000000000" pitchFamily="2" charset="0"/>
                        </a:rPr>
                        <a:t>(p 40)</a:t>
                      </a: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3917361921"/>
                  </a:ext>
                </a:extLst>
              </a:tr>
              <a:tr h="701593">
                <a:tc>
                  <a:txBody>
                    <a:bodyPr/>
                    <a:lstStyle/>
                    <a:p>
                      <a:pPr algn="l"/>
                      <a:r>
                        <a:rPr lang="en-GB" sz="1400" dirty="0">
                          <a:latin typeface="K26AlphaSans" panose="02000500000000000000" pitchFamily="2" charset="0"/>
                        </a:rPr>
                        <a:t>6. cavernous   (p 45)</a:t>
                      </a:r>
                    </a:p>
                  </a:txBody>
                  <a:tcPr/>
                </a:tc>
                <a:tc>
                  <a:txBody>
                    <a:bodyPr/>
                    <a:lstStyle/>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2148540551"/>
                  </a:ext>
                </a:extLst>
              </a:tr>
              <a:tr h="731520">
                <a:tc>
                  <a:txBody>
                    <a:bodyPr/>
                    <a:lstStyle/>
                    <a:p>
                      <a:pPr algn="l"/>
                      <a:r>
                        <a:rPr lang="en-GB" sz="1400" dirty="0">
                          <a:latin typeface="K26AlphaSans" panose="02000500000000000000" pitchFamily="2" charset="0"/>
                        </a:rPr>
                        <a:t>7. indicated           (p 46)</a:t>
                      </a:r>
                    </a:p>
                  </a:txBody>
                  <a:tcPr/>
                </a:tc>
                <a:tc>
                  <a:txBody>
                    <a:bodyPr/>
                    <a:lstStyle/>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1246447807"/>
                  </a:ext>
                </a:extLst>
              </a:tr>
            </a:tbl>
          </a:graphicData>
        </a:graphic>
      </p:graphicFrame>
    </p:spTree>
    <p:extLst>
      <p:ext uri="{BB962C8B-B14F-4D97-AF65-F5344CB8AC3E}">
        <p14:creationId xmlns:p14="http://schemas.microsoft.com/office/powerpoint/2010/main" val="1620442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7609" y="357351"/>
            <a:ext cx="5273364" cy="6918659"/>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954" y="357352"/>
            <a:ext cx="5273364" cy="6918659"/>
          </a:xfrm>
          <a:prstGeom prst="rect">
            <a:avLst/>
          </a:prstGeom>
        </p:spPr>
      </p:pic>
      <p:sp>
        <p:nvSpPr>
          <p:cNvPr id="2" name="Title 1"/>
          <p:cNvSpPr>
            <a:spLocks noGrp="1"/>
          </p:cNvSpPr>
          <p:nvPr>
            <p:ph type="title"/>
          </p:nvPr>
        </p:nvSpPr>
        <p:spPr>
          <a:xfrm>
            <a:off x="1401790" y="468973"/>
            <a:ext cx="2998218" cy="731783"/>
          </a:xfrm>
        </p:spPr>
        <p:txBody>
          <a:bodyPr>
            <a:normAutofit/>
          </a:bodyPr>
          <a:lstStyle/>
          <a:p>
            <a:pPr algn="ctr"/>
            <a:r>
              <a:rPr lang="en-GB" sz="2000" dirty="0">
                <a:latin typeface="K26AlphaSans" panose="02000500000000000000" pitchFamily="2" charset="0"/>
              </a:rPr>
              <a:t>Making Connections</a:t>
            </a:r>
          </a:p>
        </p:txBody>
      </p:sp>
      <p:graphicFrame>
        <p:nvGraphicFramePr>
          <p:cNvPr id="4" name="Table 3"/>
          <p:cNvGraphicFramePr>
            <a:graphicFrameLocks noGrp="1"/>
          </p:cNvGraphicFramePr>
          <p:nvPr>
            <p:extLst/>
          </p:nvPr>
        </p:nvGraphicFramePr>
        <p:xfrm>
          <a:off x="407636" y="1006553"/>
          <a:ext cx="4716000" cy="5618962"/>
        </p:xfrm>
        <a:graphic>
          <a:graphicData uri="http://schemas.openxmlformats.org/drawingml/2006/table">
            <a:tbl>
              <a:tblPr firstRow="1" bandRow="1">
                <a:tableStyleId>{5940675A-B579-460E-94D1-54222C63F5DA}</a:tableStyleId>
              </a:tblPr>
              <a:tblGrid>
                <a:gridCol w="1572000">
                  <a:extLst>
                    <a:ext uri="{9D8B030D-6E8A-4147-A177-3AD203B41FA5}">
                      <a16:colId xmlns:a16="http://schemas.microsoft.com/office/drawing/2014/main" val="1971786925"/>
                    </a:ext>
                  </a:extLst>
                </a:gridCol>
                <a:gridCol w="1572000">
                  <a:extLst>
                    <a:ext uri="{9D8B030D-6E8A-4147-A177-3AD203B41FA5}">
                      <a16:colId xmlns:a16="http://schemas.microsoft.com/office/drawing/2014/main" val="2809212219"/>
                    </a:ext>
                  </a:extLst>
                </a:gridCol>
                <a:gridCol w="1572000">
                  <a:extLst>
                    <a:ext uri="{9D8B030D-6E8A-4147-A177-3AD203B41FA5}">
                      <a16:colId xmlns:a16="http://schemas.microsoft.com/office/drawing/2014/main" val="4283171798"/>
                    </a:ext>
                  </a:extLst>
                </a:gridCol>
              </a:tblGrid>
              <a:tr h="615516">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en-GB" sz="1300" dirty="0">
                          <a:latin typeface="K26AlphaSans" panose="02000500000000000000" pitchFamily="2" charset="0"/>
                        </a:rPr>
                        <a:t>Hogwarts vs. </a:t>
                      </a:r>
                      <a:r>
                        <a:rPr lang="en-GB" sz="1300" dirty="0" err="1">
                          <a:latin typeface="K26AlphaSans" panose="02000500000000000000" pitchFamily="2" charset="0"/>
                        </a:rPr>
                        <a:t>Groosham</a:t>
                      </a:r>
                      <a:r>
                        <a:rPr lang="en-GB" sz="1300" dirty="0">
                          <a:latin typeface="K26AlphaSans" panose="02000500000000000000" pitchFamily="2" charset="0"/>
                        </a:rPr>
                        <a:t> Grange</a:t>
                      </a:r>
                    </a:p>
                  </a:txBody>
                  <a:tcPr/>
                </a:tc>
                <a:tc>
                  <a:txBody>
                    <a:bodyPr/>
                    <a:lstStyle/>
                    <a:p>
                      <a:pPr algn="ctr"/>
                      <a:r>
                        <a:rPr lang="en-GB" sz="1300" dirty="0">
                          <a:latin typeface="K26AlphaSans" panose="02000500000000000000" pitchFamily="2" charset="0"/>
                        </a:rPr>
                        <a:t>Harry Potter (Hogwarts)</a:t>
                      </a:r>
                    </a:p>
                  </a:txBody>
                  <a:tcPr/>
                </a:tc>
                <a:tc>
                  <a:txBody>
                    <a:bodyPr/>
                    <a:lstStyle/>
                    <a:p>
                      <a:pPr algn="ctr"/>
                      <a:r>
                        <a:rPr lang="en-GB" sz="1300" dirty="0">
                          <a:latin typeface="K26AlphaSans" panose="02000500000000000000" pitchFamily="2" charset="0"/>
                        </a:rPr>
                        <a:t>David Eliot </a:t>
                      </a:r>
                      <a:r>
                        <a:rPr lang="en-GB" sz="1200" dirty="0">
                          <a:latin typeface="K26AlphaSans" panose="02000500000000000000" pitchFamily="2" charset="0"/>
                        </a:rPr>
                        <a:t>(</a:t>
                      </a:r>
                      <a:r>
                        <a:rPr lang="en-GB" sz="1200" dirty="0" err="1">
                          <a:latin typeface="K26AlphaSans" panose="02000500000000000000" pitchFamily="2" charset="0"/>
                        </a:rPr>
                        <a:t>Groosham</a:t>
                      </a:r>
                      <a:r>
                        <a:rPr lang="en-GB" sz="1200" dirty="0">
                          <a:latin typeface="K26AlphaSans" panose="02000500000000000000" pitchFamily="2" charset="0"/>
                        </a:rPr>
                        <a:t> Grange)</a:t>
                      </a:r>
                    </a:p>
                  </a:txBody>
                  <a:tcPr/>
                </a:tc>
                <a:extLst>
                  <a:ext uri="{0D108BD9-81ED-4DB2-BD59-A6C34878D82A}">
                    <a16:rowId xmlns:a16="http://schemas.microsoft.com/office/drawing/2014/main" val="4013294265"/>
                  </a:ext>
                </a:extLst>
              </a:tr>
              <a:tr h="800425">
                <a:tc>
                  <a:txBody>
                    <a:bodyPr/>
                    <a:lstStyle/>
                    <a:p>
                      <a:pPr marL="0" indent="0" algn="ctr">
                        <a:buNone/>
                      </a:pPr>
                      <a:r>
                        <a:rPr lang="en-GB" sz="1200" dirty="0">
                          <a:latin typeface="K26AlphaSans" panose="02000500000000000000" pitchFamily="2" charset="0"/>
                        </a:rPr>
                        <a:t>Who takes Harry/ David to their new school?</a:t>
                      </a:r>
                    </a:p>
                  </a:txBody>
                  <a:tcPr/>
                </a:tc>
                <a:tc>
                  <a:txBody>
                    <a:bodyPr/>
                    <a:lstStyle/>
                    <a:p>
                      <a:pPr marL="0" indent="0" algn="ctr">
                        <a:buNone/>
                      </a:pP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txBody>
                  <a:tcPr/>
                </a:tc>
                <a:extLst>
                  <a:ext uri="{0D108BD9-81ED-4DB2-BD59-A6C34878D82A}">
                    <a16:rowId xmlns:a16="http://schemas.microsoft.com/office/drawing/2014/main" val="3610404555"/>
                  </a:ext>
                </a:extLst>
              </a:tr>
              <a:tr h="793913">
                <a:tc>
                  <a:txBody>
                    <a:bodyPr/>
                    <a:lstStyle/>
                    <a:p>
                      <a:pPr algn="ctr"/>
                      <a:r>
                        <a:rPr lang="en-GB" sz="1200" dirty="0">
                          <a:latin typeface="K26AlphaSans" panose="02000500000000000000" pitchFamily="2" charset="0"/>
                        </a:rPr>
                        <a:t>Who greets Harry/ David at their new school?</a:t>
                      </a:r>
                    </a:p>
                  </a:txBody>
                  <a:tcPr/>
                </a:tc>
                <a:tc>
                  <a:txBody>
                    <a:bodyPr/>
                    <a:lstStyle/>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txBody>
                  <a:tcPr/>
                </a:tc>
                <a:extLst>
                  <a:ext uri="{0D108BD9-81ED-4DB2-BD59-A6C34878D82A}">
                    <a16:rowId xmlns:a16="http://schemas.microsoft.com/office/drawing/2014/main" val="4056864871"/>
                  </a:ext>
                </a:extLst>
              </a:tr>
              <a:tr h="720726">
                <a:tc>
                  <a:txBody>
                    <a:bodyPr/>
                    <a:lstStyle/>
                    <a:p>
                      <a:pPr algn="ctr"/>
                      <a:r>
                        <a:rPr lang="en-GB" sz="1200" dirty="0">
                          <a:latin typeface="K26AlphaSans" panose="02000500000000000000" pitchFamily="2" charset="0"/>
                        </a:rPr>
                        <a:t>What do their schools look like?</a:t>
                      </a:r>
                    </a:p>
                  </a:txBody>
                  <a:tcPr/>
                </a:tc>
                <a:tc>
                  <a:txBody>
                    <a:bodyPr/>
                    <a:lstStyle/>
                    <a:p>
                      <a:pPr algn="ctr"/>
                      <a:endParaRPr lang="en-GB" sz="1200" dirty="0">
                        <a:latin typeface="K26AlphaSans" panose="02000500000000000000" pitchFamily="2" charset="0"/>
                      </a:endParaRPr>
                    </a:p>
                  </a:txBody>
                  <a:tcPr/>
                </a:tc>
                <a:tc>
                  <a:txBody>
                    <a:bodyPr/>
                    <a:lstStyle/>
                    <a:p>
                      <a:pPr algn="ctr"/>
                      <a:endParaRPr lang="en-GB" sz="1200" dirty="0">
                        <a:latin typeface="K26AlphaSans" panose="02000500000000000000" pitchFamily="2" charset="0"/>
                      </a:endParaRPr>
                    </a:p>
                    <a:p>
                      <a:pPr algn="ctr"/>
                      <a:endParaRPr lang="en-GB" sz="1200" dirty="0">
                        <a:latin typeface="K26AlphaSans" panose="02000500000000000000" pitchFamily="2" charset="0"/>
                      </a:endParaRPr>
                    </a:p>
                  </a:txBody>
                  <a:tcPr/>
                </a:tc>
                <a:extLst>
                  <a:ext uri="{0D108BD9-81ED-4DB2-BD59-A6C34878D82A}">
                    <a16:rowId xmlns:a16="http://schemas.microsoft.com/office/drawing/2014/main" val="258627234"/>
                  </a:ext>
                </a:extLst>
              </a:tr>
              <a:tr h="831631">
                <a:tc>
                  <a:txBody>
                    <a:bodyPr/>
                    <a:lstStyle/>
                    <a:p>
                      <a:pPr algn="ctr"/>
                      <a:r>
                        <a:rPr lang="en-GB" sz="1200" dirty="0">
                          <a:latin typeface="K26AlphaSans" panose="02000500000000000000" pitchFamily="2" charset="0"/>
                        </a:rPr>
                        <a:t>Who is the Head Master at each school?</a:t>
                      </a:r>
                    </a:p>
                  </a:txBody>
                  <a:tcPr/>
                </a:tc>
                <a:tc>
                  <a:txBody>
                    <a:bodyPr/>
                    <a:lstStyle/>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1052465315"/>
                  </a:ext>
                </a:extLst>
              </a:tr>
              <a:tr h="929894">
                <a:tc>
                  <a:txBody>
                    <a:bodyPr/>
                    <a:lstStyle/>
                    <a:p>
                      <a:pPr algn="ctr"/>
                      <a:r>
                        <a:rPr lang="en-GB" sz="1200" dirty="0">
                          <a:latin typeface="K26AlphaSans" panose="02000500000000000000" pitchFamily="2" charset="0"/>
                        </a:rPr>
                        <a:t>What are the Head Masters like at each school?</a:t>
                      </a:r>
                    </a:p>
                  </a:txBody>
                  <a:tcPr/>
                </a:tc>
                <a:tc>
                  <a:txBody>
                    <a:bodyPr/>
                    <a:lstStyle/>
                    <a:p>
                      <a:pPr algn="ctr"/>
                      <a:endParaRPr lang="en-GB" sz="1200" dirty="0">
                        <a:latin typeface="K26AlphaSans" panose="02000500000000000000" pitchFamily="2" charset="0"/>
                      </a:endParaRPr>
                    </a:p>
                  </a:txBody>
                  <a:tcPr/>
                </a:tc>
                <a:tc>
                  <a:txBody>
                    <a:bodyPr/>
                    <a:lstStyle/>
                    <a:p>
                      <a:pPr algn="ctr"/>
                      <a:endParaRPr lang="en-GB" sz="1200" dirty="0">
                        <a:latin typeface="K26AlphaSans" panose="02000500000000000000" pitchFamily="2" charset="0"/>
                      </a:endParaRPr>
                    </a:p>
                  </a:txBody>
                  <a:tcPr/>
                </a:tc>
                <a:extLst>
                  <a:ext uri="{0D108BD9-81ED-4DB2-BD59-A6C34878D82A}">
                    <a16:rowId xmlns:a16="http://schemas.microsoft.com/office/drawing/2014/main" val="3917361921"/>
                  </a:ext>
                </a:extLst>
              </a:tr>
              <a:tr h="926857">
                <a:tc>
                  <a:txBody>
                    <a:bodyPr/>
                    <a:lstStyle/>
                    <a:p>
                      <a:pPr algn="ctr"/>
                      <a:r>
                        <a:rPr lang="en-GB" sz="1200" dirty="0">
                          <a:latin typeface="K26AlphaSans" panose="02000500000000000000" pitchFamily="2" charset="0"/>
                        </a:rPr>
                        <a:t>What is the first thing each boy does at their new school?</a:t>
                      </a:r>
                    </a:p>
                  </a:txBody>
                  <a:tcPr/>
                </a:tc>
                <a:tc>
                  <a:txBody>
                    <a:bodyPr/>
                    <a:lstStyle/>
                    <a:p>
                      <a:pPr algn="ctr"/>
                      <a:endParaRPr lang="en-GB" sz="1000" dirty="0">
                        <a:latin typeface="K26AlphaSans" panose="02000500000000000000" pitchFamily="2" charset="0"/>
                      </a:endParaRPr>
                    </a:p>
                  </a:txBody>
                  <a:tcPr/>
                </a:tc>
                <a:tc>
                  <a:txBody>
                    <a:bodyPr/>
                    <a:lstStyle/>
                    <a:p>
                      <a:pPr algn="ctr"/>
                      <a:endParaRPr lang="en-GB" sz="1000" dirty="0">
                        <a:latin typeface="K26AlphaSans" panose="02000500000000000000" pitchFamily="2" charset="0"/>
                      </a:endParaRPr>
                    </a:p>
                    <a:p>
                      <a:pPr algn="ctr"/>
                      <a:endParaRPr lang="en-GB" sz="1000" dirty="0">
                        <a:latin typeface="K26AlphaSans" panose="02000500000000000000" pitchFamily="2" charset="0"/>
                      </a:endParaRPr>
                    </a:p>
                    <a:p>
                      <a:pPr algn="ctr"/>
                      <a:endParaRPr lang="en-GB" sz="1000" dirty="0">
                        <a:latin typeface="K26AlphaSans" panose="02000500000000000000" pitchFamily="2" charset="0"/>
                      </a:endParaRPr>
                    </a:p>
                  </a:txBody>
                  <a:tcPr/>
                </a:tc>
                <a:extLst>
                  <a:ext uri="{0D108BD9-81ED-4DB2-BD59-A6C34878D82A}">
                    <a16:rowId xmlns:a16="http://schemas.microsoft.com/office/drawing/2014/main" val="1246447807"/>
                  </a:ext>
                </a:extLst>
              </a:tr>
            </a:tbl>
          </a:graphicData>
        </a:graphic>
      </p:graphicFrame>
      <p:sp>
        <p:nvSpPr>
          <p:cNvPr id="11" name="Title 1"/>
          <p:cNvSpPr txBox="1">
            <a:spLocks/>
          </p:cNvSpPr>
          <p:nvPr/>
        </p:nvSpPr>
        <p:spPr>
          <a:xfrm>
            <a:off x="1401790" y="6544227"/>
            <a:ext cx="2998218" cy="731783"/>
          </a:xfrm>
          <a:prstGeom prst="rect">
            <a:avLst/>
          </a:prstGeom>
        </p:spPr>
        <p:txBody>
          <a:bodyPr vert="horz" lIns="91440" tIns="45720" rIns="91440" bIns="45720" rtlCol="0" anchor="ctr">
            <a:norm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algn="ctr"/>
            <a:r>
              <a:rPr lang="en-GB" sz="1600" dirty="0" err="1">
                <a:latin typeface="K26AlphaSans" panose="02000500000000000000" pitchFamily="2" charset="0"/>
              </a:rPr>
              <a:t>Groosham</a:t>
            </a:r>
            <a:r>
              <a:rPr lang="en-GB" sz="1600" dirty="0">
                <a:latin typeface="K26AlphaSans" panose="02000500000000000000" pitchFamily="2" charset="0"/>
              </a:rPr>
              <a:t> Grange – </a:t>
            </a:r>
          </a:p>
          <a:p>
            <a:pPr algn="ctr"/>
            <a:r>
              <a:rPr lang="en-GB" sz="1600" dirty="0">
                <a:latin typeface="K26AlphaSans" panose="02000500000000000000" pitchFamily="2" charset="0"/>
              </a:rPr>
              <a:t>Chapters 4-6 </a:t>
            </a:r>
          </a:p>
        </p:txBody>
      </p:sp>
      <p:sp>
        <p:nvSpPr>
          <p:cNvPr id="15" name="Title 1"/>
          <p:cNvSpPr txBox="1">
            <a:spLocks/>
          </p:cNvSpPr>
          <p:nvPr/>
        </p:nvSpPr>
        <p:spPr>
          <a:xfrm>
            <a:off x="6450445" y="457986"/>
            <a:ext cx="2998218" cy="731783"/>
          </a:xfrm>
          <a:prstGeom prst="rect">
            <a:avLst/>
          </a:prstGeom>
        </p:spPr>
        <p:txBody>
          <a:bodyPr vert="horz" lIns="91440" tIns="45720" rIns="91440" bIns="45720" rtlCol="0" anchor="ctr">
            <a:norm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algn="ctr"/>
            <a:r>
              <a:rPr lang="en-GB" sz="2000" dirty="0">
                <a:latin typeface="K26AlphaSans" panose="02000500000000000000" pitchFamily="2" charset="0"/>
              </a:rPr>
              <a:t>Making Connections</a:t>
            </a:r>
          </a:p>
        </p:txBody>
      </p:sp>
      <p:sp>
        <p:nvSpPr>
          <p:cNvPr id="10" name="Title 1"/>
          <p:cNvSpPr txBox="1">
            <a:spLocks/>
          </p:cNvSpPr>
          <p:nvPr/>
        </p:nvSpPr>
        <p:spPr>
          <a:xfrm>
            <a:off x="6315182" y="6544227"/>
            <a:ext cx="2998218" cy="731783"/>
          </a:xfrm>
          <a:prstGeom prst="rect">
            <a:avLst/>
          </a:prstGeom>
        </p:spPr>
        <p:txBody>
          <a:bodyPr vert="horz" lIns="91440" tIns="45720" rIns="91440" bIns="45720" rtlCol="0" anchor="ctr">
            <a:norm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algn="ctr"/>
            <a:r>
              <a:rPr lang="en-GB" sz="1600" dirty="0" err="1">
                <a:latin typeface="K26AlphaSans" panose="02000500000000000000" pitchFamily="2" charset="0"/>
              </a:rPr>
              <a:t>Groosham</a:t>
            </a:r>
            <a:r>
              <a:rPr lang="en-GB" sz="1600" dirty="0">
                <a:latin typeface="K26AlphaSans" panose="02000500000000000000" pitchFamily="2" charset="0"/>
              </a:rPr>
              <a:t> Grange – </a:t>
            </a:r>
          </a:p>
          <a:p>
            <a:pPr algn="ctr"/>
            <a:r>
              <a:rPr lang="en-GB" sz="1600" dirty="0">
                <a:latin typeface="K26AlphaSans" panose="02000500000000000000" pitchFamily="2" charset="0"/>
              </a:rPr>
              <a:t>Chapters 4-6 </a:t>
            </a:r>
          </a:p>
        </p:txBody>
      </p:sp>
      <p:graphicFrame>
        <p:nvGraphicFramePr>
          <p:cNvPr id="16" name="Table 15"/>
          <p:cNvGraphicFramePr>
            <a:graphicFrameLocks noGrp="1"/>
          </p:cNvGraphicFramePr>
          <p:nvPr>
            <p:extLst/>
          </p:nvPr>
        </p:nvGraphicFramePr>
        <p:xfrm>
          <a:off x="5456291" y="972057"/>
          <a:ext cx="4716000" cy="5618962"/>
        </p:xfrm>
        <a:graphic>
          <a:graphicData uri="http://schemas.openxmlformats.org/drawingml/2006/table">
            <a:tbl>
              <a:tblPr firstRow="1" bandRow="1">
                <a:tableStyleId>{5940675A-B579-460E-94D1-54222C63F5DA}</a:tableStyleId>
              </a:tblPr>
              <a:tblGrid>
                <a:gridCol w="1572000">
                  <a:extLst>
                    <a:ext uri="{9D8B030D-6E8A-4147-A177-3AD203B41FA5}">
                      <a16:colId xmlns:a16="http://schemas.microsoft.com/office/drawing/2014/main" val="1971786925"/>
                    </a:ext>
                  </a:extLst>
                </a:gridCol>
                <a:gridCol w="1572000">
                  <a:extLst>
                    <a:ext uri="{9D8B030D-6E8A-4147-A177-3AD203B41FA5}">
                      <a16:colId xmlns:a16="http://schemas.microsoft.com/office/drawing/2014/main" val="2809212219"/>
                    </a:ext>
                  </a:extLst>
                </a:gridCol>
                <a:gridCol w="1572000">
                  <a:extLst>
                    <a:ext uri="{9D8B030D-6E8A-4147-A177-3AD203B41FA5}">
                      <a16:colId xmlns:a16="http://schemas.microsoft.com/office/drawing/2014/main" val="4283171798"/>
                    </a:ext>
                  </a:extLst>
                </a:gridCol>
              </a:tblGrid>
              <a:tr h="615516">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en-GB" sz="1300" dirty="0">
                          <a:latin typeface="K26AlphaSans" panose="02000500000000000000" pitchFamily="2" charset="0"/>
                        </a:rPr>
                        <a:t>Hogwarts vs. </a:t>
                      </a:r>
                      <a:r>
                        <a:rPr lang="en-GB" sz="1300" dirty="0" err="1">
                          <a:latin typeface="K26AlphaSans" panose="02000500000000000000" pitchFamily="2" charset="0"/>
                        </a:rPr>
                        <a:t>Groosham</a:t>
                      </a:r>
                      <a:r>
                        <a:rPr lang="en-GB" sz="1300" dirty="0">
                          <a:latin typeface="K26AlphaSans" panose="02000500000000000000" pitchFamily="2" charset="0"/>
                        </a:rPr>
                        <a:t> Grange</a:t>
                      </a:r>
                    </a:p>
                  </a:txBody>
                  <a:tcPr/>
                </a:tc>
                <a:tc>
                  <a:txBody>
                    <a:bodyPr/>
                    <a:lstStyle/>
                    <a:p>
                      <a:pPr algn="ctr"/>
                      <a:r>
                        <a:rPr lang="en-GB" sz="1300" dirty="0">
                          <a:latin typeface="K26AlphaSans" panose="02000500000000000000" pitchFamily="2" charset="0"/>
                        </a:rPr>
                        <a:t>Harry Potter (Hogwarts)</a:t>
                      </a:r>
                    </a:p>
                  </a:txBody>
                  <a:tcPr/>
                </a:tc>
                <a:tc>
                  <a:txBody>
                    <a:bodyPr/>
                    <a:lstStyle/>
                    <a:p>
                      <a:pPr algn="ctr"/>
                      <a:r>
                        <a:rPr lang="en-GB" sz="1300" dirty="0">
                          <a:latin typeface="K26AlphaSans" panose="02000500000000000000" pitchFamily="2" charset="0"/>
                        </a:rPr>
                        <a:t>David Eliot </a:t>
                      </a:r>
                      <a:r>
                        <a:rPr lang="en-GB" sz="1200" dirty="0">
                          <a:latin typeface="K26AlphaSans" panose="02000500000000000000" pitchFamily="2" charset="0"/>
                        </a:rPr>
                        <a:t>(</a:t>
                      </a:r>
                      <a:r>
                        <a:rPr lang="en-GB" sz="1200" dirty="0" err="1">
                          <a:latin typeface="K26AlphaSans" panose="02000500000000000000" pitchFamily="2" charset="0"/>
                        </a:rPr>
                        <a:t>Groosham</a:t>
                      </a:r>
                      <a:r>
                        <a:rPr lang="en-GB" sz="1200" dirty="0">
                          <a:latin typeface="K26AlphaSans" panose="02000500000000000000" pitchFamily="2" charset="0"/>
                        </a:rPr>
                        <a:t> Grange)</a:t>
                      </a:r>
                    </a:p>
                  </a:txBody>
                  <a:tcPr/>
                </a:tc>
                <a:extLst>
                  <a:ext uri="{0D108BD9-81ED-4DB2-BD59-A6C34878D82A}">
                    <a16:rowId xmlns:a16="http://schemas.microsoft.com/office/drawing/2014/main" val="4013294265"/>
                  </a:ext>
                </a:extLst>
              </a:tr>
              <a:tr h="800425">
                <a:tc>
                  <a:txBody>
                    <a:bodyPr/>
                    <a:lstStyle/>
                    <a:p>
                      <a:pPr marL="0" indent="0" algn="ctr">
                        <a:buNone/>
                      </a:pPr>
                      <a:r>
                        <a:rPr lang="en-GB" sz="1200" dirty="0">
                          <a:latin typeface="K26AlphaSans" panose="02000500000000000000" pitchFamily="2" charset="0"/>
                        </a:rPr>
                        <a:t>Who takes Harry/ David to their new school?</a:t>
                      </a:r>
                    </a:p>
                  </a:txBody>
                  <a:tcPr/>
                </a:tc>
                <a:tc>
                  <a:txBody>
                    <a:bodyPr/>
                    <a:lstStyle/>
                    <a:p>
                      <a:pPr marL="0" indent="0" algn="ctr">
                        <a:buNone/>
                      </a:pP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txBody>
                  <a:tcPr/>
                </a:tc>
                <a:extLst>
                  <a:ext uri="{0D108BD9-81ED-4DB2-BD59-A6C34878D82A}">
                    <a16:rowId xmlns:a16="http://schemas.microsoft.com/office/drawing/2014/main" val="3610404555"/>
                  </a:ext>
                </a:extLst>
              </a:tr>
              <a:tr h="793913">
                <a:tc>
                  <a:txBody>
                    <a:bodyPr/>
                    <a:lstStyle/>
                    <a:p>
                      <a:pPr algn="ctr"/>
                      <a:r>
                        <a:rPr lang="en-GB" sz="1200" dirty="0">
                          <a:latin typeface="K26AlphaSans" panose="02000500000000000000" pitchFamily="2" charset="0"/>
                        </a:rPr>
                        <a:t>Who greets Harry/ David at their new school?</a:t>
                      </a:r>
                    </a:p>
                  </a:txBody>
                  <a:tcPr/>
                </a:tc>
                <a:tc>
                  <a:txBody>
                    <a:bodyPr/>
                    <a:lstStyle/>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p>
                      <a:pPr algn="ctr"/>
                      <a:endParaRPr lang="en-GB" sz="1400" dirty="0">
                        <a:latin typeface="K26AlphaSans" panose="02000500000000000000" pitchFamily="2" charset="0"/>
                      </a:endParaRPr>
                    </a:p>
                  </a:txBody>
                  <a:tcPr/>
                </a:tc>
                <a:extLst>
                  <a:ext uri="{0D108BD9-81ED-4DB2-BD59-A6C34878D82A}">
                    <a16:rowId xmlns:a16="http://schemas.microsoft.com/office/drawing/2014/main" val="4056864871"/>
                  </a:ext>
                </a:extLst>
              </a:tr>
              <a:tr h="720726">
                <a:tc>
                  <a:txBody>
                    <a:bodyPr/>
                    <a:lstStyle/>
                    <a:p>
                      <a:pPr algn="ctr"/>
                      <a:r>
                        <a:rPr lang="en-GB" sz="1200" dirty="0">
                          <a:latin typeface="K26AlphaSans" panose="02000500000000000000" pitchFamily="2" charset="0"/>
                        </a:rPr>
                        <a:t>What do their schools look like?</a:t>
                      </a:r>
                    </a:p>
                  </a:txBody>
                  <a:tcPr/>
                </a:tc>
                <a:tc>
                  <a:txBody>
                    <a:bodyPr/>
                    <a:lstStyle/>
                    <a:p>
                      <a:pPr algn="ctr"/>
                      <a:endParaRPr lang="en-GB" sz="1200" dirty="0">
                        <a:latin typeface="K26AlphaSans" panose="02000500000000000000" pitchFamily="2" charset="0"/>
                      </a:endParaRPr>
                    </a:p>
                  </a:txBody>
                  <a:tcPr/>
                </a:tc>
                <a:tc>
                  <a:txBody>
                    <a:bodyPr/>
                    <a:lstStyle/>
                    <a:p>
                      <a:pPr algn="ctr"/>
                      <a:endParaRPr lang="en-GB" sz="1200" dirty="0">
                        <a:latin typeface="K26AlphaSans" panose="02000500000000000000" pitchFamily="2" charset="0"/>
                      </a:endParaRPr>
                    </a:p>
                    <a:p>
                      <a:pPr algn="ctr"/>
                      <a:endParaRPr lang="en-GB" sz="1200" dirty="0">
                        <a:latin typeface="K26AlphaSans" panose="02000500000000000000" pitchFamily="2" charset="0"/>
                      </a:endParaRPr>
                    </a:p>
                  </a:txBody>
                  <a:tcPr/>
                </a:tc>
                <a:extLst>
                  <a:ext uri="{0D108BD9-81ED-4DB2-BD59-A6C34878D82A}">
                    <a16:rowId xmlns:a16="http://schemas.microsoft.com/office/drawing/2014/main" val="258627234"/>
                  </a:ext>
                </a:extLst>
              </a:tr>
              <a:tr h="831631">
                <a:tc>
                  <a:txBody>
                    <a:bodyPr/>
                    <a:lstStyle/>
                    <a:p>
                      <a:pPr algn="ctr"/>
                      <a:r>
                        <a:rPr lang="en-GB" sz="1200" dirty="0">
                          <a:latin typeface="K26AlphaSans" panose="02000500000000000000" pitchFamily="2" charset="0"/>
                        </a:rPr>
                        <a:t>Who is the Head Master at each school?</a:t>
                      </a:r>
                    </a:p>
                  </a:txBody>
                  <a:tcPr/>
                </a:tc>
                <a:tc>
                  <a:txBody>
                    <a:bodyPr/>
                    <a:lstStyle/>
                    <a:p>
                      <a:pPr algn="ctr"/>
                      <a:endParaRPr lang="en-GB" sz="1400" dirty="0">
                        <a:latin typeface="K26AlphaSans" panose="02000500000000000000" pitchFamily="2" charset="0"/>
                      </a:endParaRPr>
                    </a:p>
                  </a:txBody>
                  <a:tcPr/>
                </a:tc>
                <a:tc>
                  <a:txBody>
                    <a:bodyPr/>
                    <a:lstStyle/>
                    <a:p>
                      <a:pPr algn="ctr"/>
                      <a:endParaRPr lang="en-GB" sz="1400" dirty="0">
                        <a:latin typeface="K26AlphaSans" panose="02000500000000000000" pitchFamily="2" charset="0"/>
                      </a:endParaRPr>
                    </a:p>
                  </a:txBody>
                  <a:tcPr/>
                </a:tc>
                <a:extLst>
                  <a:ext uri="{0D108BD9-81ED-4DB2-BD59-A6C34878D82A}">
                    <a16:rowId xmlns:a16="http://schemas.microsoft.com/office/drawing/2014/main" val="1052465315"/>
                  </a:ext>
                </a:extLst>
              </a:tr>
              <a:tr h="929894">
                <a:tc>
                  <a:txBody>
                    <a:bodyPr/>
                    <a:lstStyle/>
                    <a:p>
                      <a:pPr algn="ctr"/>
                      <a:r>
                        <a:rPr lang="en-GB" sz="1200" dirty="0">
                          <a:latin typeface="K26AlphaSans" panose="02000500000000000000" pitchFamily="2" charset="0"/>
                        </a:rPr>
                        <a:t>What are the Head Masters like at each school?</a:t>
                      </a:r>
                    </a:p>
                  </a:txBody>
                  <a:tcPr/>
                </a:tc>
                <a:tc>
                  <a:txBody>
                    <a:bodyPr/>
                    <a:lstStyle/>
                    <a:p>
                      <a:pPr algn="ctr"/>
                      <a:endParaRPr lang="en-GB" sz="1200" dirty="0">
                        <a:latin typeface="K26AlphaSans" panose="02000500000000000000" pitchFamily="2" charset="0"/>
                      </a:endParaRPr>
                    </a:p>
                  </a:txBody>
                  <a:tcPr/>
                </a:tc>
                <a:tc>
                  <a:txBody>
                    <a:bodyPr/>
                    <a:lstStyle/>
                    <a:p>
                      <a:pPr algn="ctr"/>
                      <a:endParaRPr lang="en-GB" sz="1200" dirty="0">
                        <a:latin typeface="K26AlphaSans" panose="02000500000000000000" pitchFamily="2" charset="0"/>
                      </a:endParaRPr>
                    </a:p>
                  </a:txBody>
                  <a:tcPr/>
                </a:tc>
                <a:extLst>
                  <a:ext uri="{0D108BD9-81ED-4DB2-BD59-A6C34878D82A}">
                    <a16:rowId xmlns:a16="http://schemas.microsoft.com/office/drawing/2014/main" val="3917361921"/>
                  </a:ext>
                </a:extLst>
              </a:tr>
              <a:tr h="926857">
                <a:tc>
                  <a:txBody>
                    <a:bodyPr/>
                    <a:lstStyle/>
                    <a:p>
                      <a:pPr algn="ctr"/>
                      <a:r>
                        <a:rPr lang="en-GB" sz="1200" dirty="0">
                          <a:latin typeface="K26AlphaSans" panose="02000500000000000000" pitchFamily="2" charset="0"/>
                        </a:rPr>
                        <a:t>What is the first thing each boy does at their new school?</a:t>
                      </a:r>
                    </a:p>
                  </a:txBody>
                  <a:tcPr/>
                </a:tc>
                <a:tc>
                  <a:txBody>
                    <a:bodyPr/>
                    <a:lstStyle/>
                    <a:p>
                      <a:pPr algn="ctr"/>
                      <a:endParaRPr lang="en-GB" sz="1000" dirty="0">
                        <a:latin typeface="K26AlphaSans" panose="02000500000000000000" pitchFamily="2" charset="0"/>
                      </a:endParaRPr>
                    </a:p>
                  </a:txBody>
                  <a:tcPr/>
                </a:tc>
                <a:tc>
                  <a:txBody>
                    <a:bodyPr/>
                    <a:lstStyle/>
                    <a:p>
                      <a:pPr algn="ctr"/>
                      <a:endParaRPr lang="en-GB" sz="1000" dirty="0">
                        <a:latin typeface="K26AlphaSans" panose="02000500000000000000" pitchFamily="2" charset="0"/>
                      </a:endParaRPr>
                    </a:p>
                    <a:p>
                      <a:pPr algn="ctr"/>
                      <a:endParaRPr lang="en-GB" sz="1000" dirty="0">
                        <a:latin typeface="K26AlphaSans" panose="02000500000000000000" pitchFamily="2" charset="0"/>
                      </a:endParaRPr>
                    </a:p>
                    <a:p>
                      <a:pPr algn="ctr"/>
                      <a:endParaRPr lang="en-GB" sz="1000" dirty="0">
                        <a:latin typeface="K26AlphaSans" panose="02000500000000000000" pitchFamily="2" charset="0"/>
                      </a:endParaRPr>
                    </a:p>
                  </a:txBody>
                  <a:tcPr/>
                </a:tc>
                <a:extLst>
                  <a:ext uri="{0D108BD9-81ED-4DB2-BD59-A6C34878D82A}">
                    <a16:rowId xmlns:a16="http://schemas.microsoft.com/office/drawing/2014/main" val="1246447807"/>
                  </a:ext>
                </a:extLst>
              </a:tr>
            </a:tbl>
          </a:graphicData>
        </a:graphic>
      </p:graphicFrame>
    </p:spTree>
    <p:extLst>
      <p:ext uri="{BB962C8B-B14F-4D97-AF65-F5344CB8AC3E}">
        <p14:creationId xmlns:p14="http://schemas.microsoft.com/office/powerpoint/2010/main" val="1302883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608489" y="489479"/>
          <a:ext cx="9612000" cy="6588000"/>
        </p:xfrm>
        <a:graphic>
          <a:graphicData uri="http://schemas.openxmlformats.org/drawingml/2006/table">
            <a:tbl>
              <a:tblPr firstRow="1" bandRow="1">
                <a:tableStyleId>{5940675A-B579-460E-94D1-54222C63F5DA}</a:tableStyleId>
              </a:tblPr>
              <a:tblGrid>
                <a:gridCol w="3204000">
                  <a:extLst>
                    <a:ext uri="{9D8B030D-6E8A-4147-A177-3AD203B41FA5}">
                      <a16:colId xmlns:a16="http://schemas.microsoft.com/office/drawing/2014/main" val="20000"/>
                    </a:ext>
                  </a:extLst>
                </a:gridCol>
                <a:gridCol w="3204000">
                  <a:extLst>
                    <a:ext uri="{9D8B030D-6E8A-4147-A177-3AD203B41FA5}">
                      <a16:colId xmlns:a16="http://schemas.microsoft.com/office/drawing/2014/main" val="20001"/>
                    </a:ext>
                  </a:extLst>
                </a:gridCol>
                <a:gridCol w="3204000">
                  <a:extLst>
                    <a:ext uri="{9D8B030D-6E8A-4147-A177-3AD203B41FA5}">
                      <a16:colId xmlns:a16="http://schemas.microsoft.com/office/drawing/2014/main" val="20002"/>
                    </a:ext>
                  </a:extLst>
                </a:gridCol>
              </a:tblGrid>
              <a:tr h="2196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2196000">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1"/>
                  </a:ext>
                </a:extLst>
              </a:tr>
              <a:tr h="2196000">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2"/>
                  </a:ext>
                </a:extLst>
              </a:tr>
            </a:tbl>
          </a:graphicData>
        </a:graphic>
      </p:graphicFrame>
      <p:sp>
        <p:nvSpPr>
          <p:cNvPr id="3" name="TextBox 2"/>
          <p:cNvSpPr txBox="1"/>
          <p:nvPr/>
        </p:nvSpPr>
        <p:spPr>
          <a:xfrm>
            <a:off x="3684070" y="2731423"/>
            <a:ext cx="3454178" cy="2185214"/>
          </a:xfrm>
          <a:prstGeom prst="rect">
            <a:avLst/>
          </a:prstGeom>
          <a:noFill/>
        </p:spPr>
        <p:txBody>
          <a:bodyPr wrap="square" rtlCol="0">
            <a:spAutoFit/>
          </a:bodyPr>
          <a:lstStyle/>
          <a:p>
            <a:pPr algn="ctr"/>
            <a:r>
              <a:rPr lang="en-GB" sz="3500" b="1" dirty="0" err="1">
                <a:latin typeface="KB3JustAQuickNote" panose="02000603000000000000" pitchFamily="2" charset="0"/>
                <a:ea typeface="KB3JustAQuickNote" panose="02000603000000000000" pitchFamily="2" charset="0"/>
              </a:rPr>
              <a:t>Groosham</a:t>
            </a:r>
            <a:r>
              <a:rPr lang="en-GB" sz="3500" b="1" dirty="0">
                <a:latin typeface="KB3JustAQuickNote" panose="02000603000000000000" pitchFamily="2" charset="0"/>
                <a:ea typeface="KB3JustAQuickNote" panose="02000603000000000000" pitchFamily="2" charset="0"/>
              </a:rPr>
              <a:t> Grange</a:t>
            </a:r>
          </a:p>
          <a:p>
            <a:pPr algn="ctr"/>
            <a:r>
              <a:rPr lang="en-GB" sz="2200" b="1" dirty="0">
                <a:latin typeface="KB3JustAQuickNote" panose="02000603000000000000" pitchFamily="2" charset="0"/>
                <a:ea typeface="KB3JustAQuickNote" panose="02000603000000000000" pitchFamily="2" charset="0"/>
              </a:rPr>
              <a:t>Chapters 7-9</a:t>
            </a:r>
          </a:p>
          <a:p>
            <a:pPr algn="ctr"/>
            <a:endParaRPr lang="en-GB" sz="2200" b="1" dirty="0">
              <a:latin typeface="KB3JustAQuickNote" panose="02000603000000000000" pitchFamily="2" charset="0"/>
              <a:ea typeface="KB3JustAQuickNote" panose="02000603000000000000" pitchFamily="2" charset="0"/>
            </a:endParaRPr>
          </a:p>
          <a:p>
            <a:pPr algn="ctr"/>
            <a:r>
              <a:rPr lang="en-GB" sz="2200" b="1" dirty="0">
                <a:latin typeface="KB3JustAQuickNote" panose="02000603000000000000" pitchFamily="2" charset="0"/>
                <a:ea typeface="KB3JustAQuickNote" panose="02000603000000000000" pitchFamily="2" charset="0"/>
              </a:rPr>
              <a:t>By Anthony Horowitz</a:t>
            </a:r>
          </a:p>
        </p:txBody>
      </p:sp>
      <p:sp>
        <p:nvSpPr>
          <p:cNvPr id="4" name="TextBox 3"/>
          <p:cNvSpPr txBox="1"/>
          <p:nvPr/>
        </p:nvSpPr>
        <p:spPr>
          <a:xfrm>
            <a:off x="3777765" y="595914"/>
            <a:ext cx="3307573" cy="2308324"/>
          </a:xfrm>
          <a:prstGeom prst="rect">
            <a:avLst/>
          </a:prstGeom>
          <a:noFill/>
        </p:spPr>
        <p:txBody>
          <a:bodyPr wrap="square" rtlCol="0">
            <a:spAutoFit/>
          </a:bodyPr>
          <a:lstStyle/>
          <a:p>
            <a:endParaRPr lang="en-GB" sz="1200" dirty="0">
              <a:latin typeface="K26AlphaABC" panose="02000500000000000000" pitchFamily="2" charset="0"/>
              <a:ea typeface="KB3PurplePetals" panose="02000603000000000000" pitchFamily="2" charset="0"/>
            </a:endParaRPr>
          </a:p>
          <a:p>
            <a:pPr marL="228600" indent="-228600">
              <a:buAutoNum type="arabicPeriod"/>
            </a:pPr>
            <a:r>
              <a:rPr lang="en-GB" sz="1200" dirty="0">
                <a:latin typeface="K26AlphaABC" panose="02000500000000000000" pitchFamily="2" charset="0"/>
                <a:ea typeface="KB3PurplePetals" panose="02000603000000000000" pitchFamily="2" charset="0"/>
              </a:rPr>
              <a:t>What is strange about the library at </a:t>
            </a:r>
            <a:r>
              <a:rPr lang="en-GB" sz="1200" dirty="0" err="1">
                <a:latin typeface="K26AlphaABC" panose="02000500000000000000" pitchFamily="2" charset="0"/>
                <a:ea typeface="KB3PurplePetals" panose="02000603000000000000" pitchFamily="2" charset="0"/>
              </a:rPr>
              <a:t>Groosham</a:t>
            </a:r>
            <a:r>
              <a:rPr lang="en-GB" sz="1200" dirty="0">
                <a:latin typeface="K26AlphaABC" panose="02000500000000000000" pitchFamily="2" charset="0"/>
                <a:ea typeface="KB3PurplePetals" panose="02000603000000000000" pitchFamily="2" charset="0"/>
              </a:rPr>
              <a:t> Grange?</a:t>
            </a:r>
          </a:p>
          <a:p>
            <a:pPr marL="228600" indent="-228600">
              <a:buAutoNum type="arabicPeriod"/>
            </a:pPr>
            <a:r>
              <a:rPr lang="en-GB" sz="1200" dirty="0">
                <a:latin typeface="K26AlphaABC" panose="02000500000000000000" pitchFamily="2" charset="0"/>
                <a:ea typeface="KB3PurplePetals" panose="02000603000000000000" pitchFamily="2" charset="0"/>
              </a:rPr>
              <a:t>What odd thing happened to David with the mirror in the library? </a:t>
            </a:r>
          </a:p>
          <a:p>
            <a:pPr marL="228600" indent="-228600">
              <a:buAutoNum type="arabicPeriod"/>
            </a:pPr>
            <a:r>
              <a:rPr lang="en-GB" sz="1200" dirty="0">
                <a:latin typeface="K26AlphaABC" panose="02000500000000000000" pitchFamily="2" charset="0"/>
                <a:ea typeface="KB3PurplePetals" panose="02000603000000000000" pitchFamily="2" charset="0"/>
              </a:rPr>
              <a:t>Predict: Why might this have happened?</a:t>
            </a:r>
          </a:p>
          <a:p>
            <a:pPr marL="228600" indent="-228600">
              <a:buAutoNum type="arabicPeriod"/>
            </a:pPr>
            <a:r>
              <a:rPr lang="en-GB" sz="1200" dirty="0">
                <a:latin typeface="K26AlphaABC" panose="02000500000000000000" pitchFamily="2" charset="0"/>
                <a:ea typeface="KB3PurplePetals" panose="02000603000000000000" pitchFamily="2" charset="0"/>
              </a:rPr>
              <a:t>What does Mr. </a:t>
            </a:r>
            <a:r>
              <a:rPr lang="en-GB" sz="1200" dirty="0" err="1">
                <a:latin typeface="K26AlphaABC" panose="02000500000000000000" pitchFamily="2" charset="0"/>
                <a:ea typeface="KB3PurplePetals" panose="02000603000000000000" pitchFamily="2" charset="0"/>
              </a:rPr>
              <a:t>Kilgraw</a:t>
            </a:r>
            <a:r>
              <a:rPr lang="en-GB" sz="1200">
                <a:latin typeface="K26AlphaABC" panose="02000500000000000000" pitchFamily="2" charset="0"/>
                <a:ea typeface="KB3PurplePetals" panose="02000603000000000000" pitchFamily="2" charset="0"/>
              </a:rPr>
              <a:t> say </a:t>
            </a:r>
            <a:r>
              <a:rPr lang="en-GB" sz="1200" dirty="0">
                <a:latin typeface="K26AlphaABC" panose="02000500000000000000" pitchFamily="2" charset="0"/>
                <a:ea typeface="KB3PurplePetals" panose="02000603000000000000" pitchFamily="2" charset="0"/>
              </a:rPr>
              <a:t>about Jeffrey when David is eavesdropping?</a:t>
            </a:r>
          </a:p>
          <a:p>
            <a:pPr marL="228600" indent="-228600">
              <a:buAutoNum type="arabicPeriod"/>
            </a:pPr>
            <a:r>
              <a:rPr lang="en-GB" sz="1200" dirty="0">
                <a:latin typeface="K26AlphaABC" panose="02000500000000000000" pitchFamily="2" charset="0"/>
                <a:ea typeface="KB3PurplePetals" panose="02000603000000000000" pitchFamily="2" charset="0"/>
              </a:rPr>
              <a:t>Predict: What do you think this might mean? </a:t>
            </a:r>
          </a:p>
          <a:p>
            <a:pPr marL="228600" indent="-228600">
              <a:buAutoNum type="arabicPeriod"/>
            </a:pPr>
            <a:endParaRPr lang="en-GB" sz="1200" dirty="0">
              <a:latin typeface="K26AlphaABC" panose="02000500000000000000" pitchFamily="2" charset="0"/>
              <a:ea typeface="KB3PurplePetals" panose="02000603000000000000" pitchFamily="2" charset="0"/>
            </a:endParaRPr>
          </a:p>
        </p:txBody>
      </p:sp>
      <p:sp>
        <p:nvSpPr>
          <p:cNvPr id="6" name="TextBox 5"/>
          <p:cNvSpPr txBox="1"/>
          <p:nvPr/>
        </p:nvSpPr>
        <p:spPr>
          <a:xfrm>
            <a:off x="7003649" y="5145263"/>
            <a:ext cx="2616601" cy="1954381"/>
          </a:xfrm>
          <a:prstGeom prst="rect">
            <a:avLst/>
          </a:prstGeom>
          <a:noFill/>
        </p:spPr>
        <p:txBody>
          <a:bodyPr wrap="square" rtlCol="0">
            <a:spAutoFit/>
          </a:bodyPr>
          <a:lstStyle/>
          <a:p>
            <a:r>
              <a:rPr lang="en-GB" sz="1100" dirty="0">
                <a:latin typeface="K26AlphaABC" panose="02000500000000000000" pitchFamily="2" charset="0"/>
                <a:ea typeface="KB3PurplePetals" panose="02000603000000000000" pitchFamily="2" charset="0"/>
              </a:rPr>
              <a:t>Re-read the description of </a:t>
            </a:r>
            <a:r>
              <a:rPr lang="en-GB" sz="1100" dirty="0" err="1">
                <a:latin typeface="K26AlphaABC" panose="02000500000000000000" pitchFamily="2" charset="0"/>
                <a:ea typeface="KB3PurplePetals" panose="02000603000000000000" pitchFamily="2" charset="0"/>
              </a:rPr>
              <a:t>Skrull</a:t>
            </a:r>
            <a:r>
              <a:rPr lang="en-GB" sz="1100" dirty="0">
                <a:latin typeface="K26AlphaABC" panose="02000500000000000000" pitchFamily="2" charset="0"/>
                <a:ea typeface="KB3PurplePetals" panose="02000603000000000000" pitchFamily="2" charset="0"/>
              </a:rPr>
              <a:t> island on p 76-77, visualising as you are reading. </a:t>
            </a:r>
          </a:p>
          <a:p>
            <a:endParaRPr lang="en-GB" sz="1100" dirty="0">
              <a:latin typeface="K26AlphaABC" panose="02000500000000000000" pitchFamily="2" charset="0"/>
              <a:ea typeface="KB3PurplePetals" panose="02000603000000000000" pitchFamily="2" charset="0"/>
            </a:endParaRPr>
          </a:p>
          <a:p>
            <a:pPr marL="228600" indent="-228600">
              <a:buAutoNum type="arabicPeriod"/>
            </a:pPr>
            <a:r>
              <a:rPr lang="en-GB" sz="1100" dirty="0">
                <a:latin typeface="K26AlphaABC" panose="02000500000000000000" pitchFamily="2" charset="0"/>
                <a:ea typeface="KB3PurplePetals" panose="02000603000000000000" pitchFamily="2" charset="0"/>
              </a:rPr>
              <a:t>Draw a detailed picture of </a:t>
            </a:r>
            <a:r>
              <a:rPr lang="en-GB" sz="1100" dirty="0" err="1">
                <a:latin typeface="K26AlphaABC" panose="02000500000000000000" pitchFamily="2" charset="0"/>
                <a:ea typeface="KB3PurplePetals" panose="02000603000000000000" pitchFamily="2" charset="0"/>
              </a:rPr>
              <a:t>Skrull</a:t>
            </a:r>
            <a:r>
              <a:rPr lang="en-GB" sz="1100" dirty="0">
                <a:latin typeface="K26AlphaABC" panose="02000500000000000000" pitchFamily="2" charset="0"/>
                <a:ea typeface="KB3PurplePetals" panose="02000603000000000000" pitchFamily="2" charset="0"/>
              </a:rPr>
              <a:t> Island. </a:t>
            </a:r>
          </a:p>
          <a:p>
            <a:pPr marL="228600" indent="-228600">
              <a:buAutoNum type="arabicPeriod"/>
            </a:pPr>
            <a:r>
              <a:rPr lang="en-GB" sz="1100" dirty="0">
                <a:latin typeface="K26AlphaABC" panose="02000500000000000000" pitchFamily="2" charset="0"/>
                <a:ea typeface="KB3PurplePetals" panose="02000603000000000000" pitchFamily="2" charset="0"/>
              </a:rPr>
              <a:t>Label 5 places or items on your map. You should label things that you have read about in the description you have just re-read.</a:t>
            </a:r>
          </a:p>
        </p:txBody>
      </p:sp>
      <p:sp>
        <p:nvSpPr>
          <p:cNvPr id="8" name="TextBox 7"/>
          <p:cNvSpPr txBox="1"/>
          <p:nvPr/>
        </p:nvSpPr>
        <p:spPr>
          <a:xfrm>
            <a:off x="592246" y="2946575"/>
            <a:ext cx="3276718" cy="1938992"/>
          </a:xfrm>
          <a:prstGeom prst="rect">
            <a:avLst/>
          </a:prstGeom>
          <a:noFill/>
        </p:spPr>
        <p:txBody>
          <a:bodyPr wrap="square" rtlCol="0">
            <a:spAutoFit/>
          </a:bodyPr>
          <a:lstStyle/>
          <a:p>
            <a:r>
              <a:rPr lang="en-GB" sz="1000" dirty="0">
                <a:latin typeface="K26AlphaABC" panose="02000500000000000000" pitchFamily="2" charset="0"/>
                <a:ea typeface="KB3PurplePetals" panose="02000603000000000000" pitchFamily="2" charset="0"/>
              </a:rPr>
              <a:t>Using Chapter 8: </a:t>
            </a:r>
          </a:p>
          <a:p>
            <a:pPr marL="228600" indent="-228600">
              <a:buAutoNum type="arabicPeriod"/>
            </a:pPr>
            <a:r>
              <a:rPr lang="en-GB" sz="1000" dirty="0">
                <a:latin typeface="K26AlphaABC" panose="02000500000000000000" pitchFamily="2" charset="0"/>
                <a:ea typeface="KB3PurplePetals" panose="02000603000000000000" pitchFamily="2" charset="0"/>
              </a:rPr>
              <a:t>How much time passes between the end of Chapter 7 and the beginning of Chapter 8?</a:t>
            </a:r>
          </a:p>
          <a:p>
            <a:pPr marL="228600" indent="-228600">
              <a:buAutoNum type="arabicPeriod"/>
            </a:pPr>
            <a:r>
              <a:rPr lang="en-GB" sz="1000" dirty="0">
                <a:latin typeface="K26AlphaABC" panose="02000500000000000000" pitchFamily="2" charset="0"/>
                <a:ea typeface="KB3PurplePetals" panose="02000603000000000000" pitchFamily="2" charset="0"/>
              </a:rPr>
              <a:t>What is strange about the dining hall at </a:t>
            </a:r>
            <a:r>
              <a:rPr lang="en-GB" sz="1000" dirty="0" err="1">
                <a:latin typeface="K26AlphaABC" panose="02000500000000000000" pitchFamily="2" charset="0"/>
                <a:ea typeface="KB3PurplePetals" panose="02000603000000000000" pitchFamily="2" charset="0"/>
              </a:rPr>
              <a:t>Groosham</a:t>
            </a:r>
            <a:r>
              <a:rPr lang="en-GB" sz="1000" dirty="0">
                <a:latin typeface="K26AlphaABC" panose="02000500000000000000" pitchFamily="2" charset="0"/>
                <a:ea typeface="KB3PurplePetals" panose="02000603000000000000" pitchFamily="2" charset="0"/>
              </a:rPr>
              <a:t> Grange now? </a:t>
            </a:r>
          </a:p>
          <a:p>
            <a:pPr marL="228600" indent="-228600">
              <a:buAutoNum type="arabicPeriod"/>
            </a:pPr>
            <a:r>
              <a:rPr lang="en-GB" sz="1000" dirty="0">
                <a:latin typeface="K26AlphaABC" panose="02000500000000000000" pitchFamily="2" charset="0"/>
                <a:ea typeface="KB3PurplePetals" panose="02000603000000000000" pitchFamily="2" charset="0"/>
              </a:rPr>
              <a:t>What do you think might be unusual about Mr. </a:t>
            </a:r>
            <a:r>
              <a:rPr lang="en-GB" sz="1000" dirty="0" err="1">
                <a:latin typeface="K26AlphaABC" panose="02000500000000000000" pitchFamily="2" charset="0"/>
                <a:ea typeface="KB3PurplePetals" panose="02000603000000000000" pitchFamily="2" charset="0"/>
              </a:rPr>
              <a:t>Creer</a:t>
            </a:r>
            <a:r>
              <a:rPr lang="en-GB" sz="1000" dirty="0">
                <a:latin typeface="K26AlphaABC" panose="02000500000000000000" pitchFamily="2" charset="0"/>
                <a:ea typeface="KB3PurplePetals" panose="02000603000000000000" pitchFamily="2" charset="0"/>
              </a:rPr>
              <a:t>? </a:t>
            </a:r>
          </a:p>
          <a:p>
            <a:pPr marL="228600" indent="-228600">
              <a:buAutoNum type="arabicPeriod"/>
            </a:pPr>
            <a:r>
              <a:rPr lang="en-GB" sz="1000" dirty="0">
                <a:latin typeface="K26AlphaABC" panose="02000500000000000000" pitchFamily="2" charset="0"/>
                <a:ea typeface="KB3PurplePetals" panose="02000603000000000000" pitchFamily="2" charset="0"/>
              </a:rPr>
              <a:t>Write down 3 ways Jeffrey is changing.</a:t>
            </a:r>
          </a:p>
          <a:p>
            <a:pPr marL="228600" indent="-228600">
              <a:buAutoNum type="arabicPeriod"/>
            </a:pPr>
            <a:r>
              <a:rPr lang="en-GB" sz="1000" dirty="0">
                <a:latin typeface="K26AlphaABC" panose="02000500000000000000" pitchFamily="2" charset="0"/>
                <a:ea typeface="KB3PurplePetals" panose="02000603000000000000" pitchFamily="2" charset="0"/>
              </a:rPr>
              <a:t>What does Jill decide to do? </a:t>
            </a:r>
          </a:p>
          <a:p>
            <a:pPr marL="228600" indent="-228600">
              <a:buAutoNum type="arabicPeriod"/>
            </a:pPr>
            <a:r>
              <a:rPr lang="en-GB" sz="1000" dirty="0">
                <a:latin typeface="K26AlphaABC" panose="02000500000000000000" pitchFamily="2" charset="0"/>
                <a:ea typeface="KB3PurplePetals" panose="02000603000000000000" pitchFamily="2" charset="0"/>
              </a:rPr>
              <a:t>What does David learn about Jill that reminds him of himself?</a:t>
            </a:r>
          </a:p>
          <a:p>
            <a:pPr marL="228600" indent="-228600">
              <a:buAutoNum type="arabicPeriod"/>
            </a:pPr>
            <a:r>
              <a:rPr lang="en-GB" sz="1000" dirty="0">
                <a:latin typeface="K26AlphaABC" panose="02000500000000000000" pitchFamily="2" charset="0"/>
                <a:ea typeface="KB3PurplePetals" panose="02000603000000000000" pitchFamily="2" charset="0"/>
              </a:rPr>
              <a:t>Predict: Why do you think this is important? </a:t>
            </a:r>
          </a:p>
        </p:txBody>
      </p:sp>
      <p:sp>
        <p:nvSpPr>
          <p:cNvPr id="11" name="TextBox 10"/>
          <p:cNvSpPr txBox="1"/>
          <p:nvPr/>
        </p:nvSpPr>
        <p:spPr>
          <a:xfrm>
            <a:off x="3775154" y="4973538"/>
            <a:ext cx="3310184" cy="2139047"/>
          </a:xfrm>
          <a:prstGeom prst="rect">
            <a:avLst/>
          </a:prstGeom>
          <a:noFill/>
        </p:spPr>
        <p:txBody>
          <a:bodyPr wrap="square" rtlCol="0">
            <a:spAutoFit/>
          </a:bodyPr>
          <a:lstStyle/>
          <a:p>
            <a:endParaRPr lang="en-GB" sz="1200" dirty="0">
              <a:latin typeface="K26AlphaABC" panose="02000500000000000000" pitchFamily="2" charset="0"/>
              <a:ea typeface="KB3PurplePetals" panose="02000603000000000000" pitchFamily="2" charset="0"/>
            </a:endParaRPr>
          </a:p>
          <a:p>
            <a:r>
              <a:rPr lang="en-GB" sz="1100" dirty="0">
                <a:latin typeface="K26AlphaABC" panose="02000500000000000000" pitchFamily="2" charset="0"/>
                <a:ea typeface="KB3PurplePetals" panose="02000603000000000000" pitchFamily="2" charset="0"/>
              </a:rPr>
              <a:t>Re-read p 87-95. </a:t>
            </a:r>
          </a:p>
          <a:p>
            <a:endParaRPr lang="en-GB" sz="1100" dirty="0">
              <a:latin typeface="K26AlphaABC" panose="02000500000000000000" pitchFamily="2" charset="0"/>
              <a:ea typeface="KB3PurplePetals" panose="02000603000000000000" pitchFamily="2" charset="0"/>
            </a:endParaRPr>
          </a:p>
          <a:p>
            <a:pPr marL="228600" indent="-228600">
              <a:buFont typeface="+mj-lt"/>
              <a:buAutoNum type="arabicPeriod"/>
            </a:pPr>
            <a:r>
              <a:rPr lang="en-GB" sz="1100" dirty="0">
                <a:latin typeface="K26AlphaABC" panose="02000500000000000000" pitchFamily="2" charset="0"/>
                <a:ea typeface="KB3PurplePetals" panose="02000603000000000000" pitchFamily="2" charset="0"/>
              </a:rPr>
              <a:t>Make a mind map of the main events that happen to David AFTER Mrs. </a:t>
            </a:r>
            <a:r>
              <a:rPr lang="en-GB" sz="1100" dirty="0" err="1">
                <a:latin typeface="K26AlphaABC" panose="02000500000000000000" pitchFamily="2" charset="0"/>
                <a:ea typeface="KB3PurplePetals" panose="02000603000000000000" pitchFamily="2" charset="0"/>
              </a:rPr>
              <a:t>Windergast</a:t>
            </a:r>
            <a:r>
              <a:rPr lang="en-GB" sz="1100" dirty="0">
                <a:latin typeface="K26AlphaABC" panose="02000500000000000000" pitchFamily="2" charset="0"/>
                <a:ea typeface="KB3PurplePetals" panose="02000603000000000000" pitchFamily="2" charset="0"/>
              </a:rPr>
              <a:t> put special ointment on David’s burned hand. Include only main events and not supporting details.</a:t>
            </a:r>
          </a:p>
          <a:p>
            <a:pPr marL="228600" indent="-228600">
              <a:buFont typeface="+mj-lt"/>
              <a:buAutoNum type="arabicPeriod"/>
            </a:pPr>
            <a:r>
              <a:rPr lang="en-GB" sz="1100" dirty="0">
                <a:latin typeface="K26AlphaABC" panose="02000500000000000000" pitchFamily="2" charset="0"/>
                <a:ea typeface="KB3PurplePetals" panose="02000603000000000000" pitchFamily="2" charset="0"/>
              </a:rPr>
              <a:t>Use your mind map to write a summary of what happened to David after he was given the special ointment. </a:t>
            </a:r>
          </a:p>
          <a:p>
            <a:endParaRPr lang="en-GB" sz="1100" dirty="0">
              <a:latin typeface="K26AlphaABC" panose="02000500000000000000" pitchFamily="2" charset="0"/>
              <a:ea typeface="KB3PurplePetals" panose="02000603000000000000" pitchFamily="2" charset="0"/>
            </a:endParaRPr>
          </a:p>
        </p:txBody>
      </p:sp>
      <p:sp>
        <p:nvSpPr>
          <p:cNvPr id="12" name="TextBox 11"/>
          <p:cNvSpPr txBox="1"/>
          <p:nvPr/>
        </p:nvSpPr>
        <p:spPr>
          <a:xfrm>
            <a:off x="4052339" y="495882"/>
            <a:ext cx="2988392"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Ask Questions and Predict</a:t>
            </a:r>
          </a:p>
        </p:txBody>
      </p:sp>
      <p:sp>
        <p:nvSpPr>
          <p:cNvPr id="13" name="TextBox 12"/>
          <p:cNvSpPr txBox="1"/>
          <p:nvPr/>
        </p:nvSpPr>
        <p:spPr>
          <a:xfrm>
            <a:off x="7327374" y="4869330"/>
            <a:ext cx="2878192"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Visualising the Setting</a:t>
            </a:r>
          </a:p>
        </p:txBody>
      </p:sp>
      <p:sp>
        <p:nvSpPr>
          <p:cNvPr id="14" name="TextBox 13"/>
          <p:cNvSpPr txBox="1"/>
          <p:nvPr/>
        </p:nvSpPr>
        <p:spPr>
          <a:xfrm>
            <a:off x="4101081" y="4869330"/>
            <a:ext cx="2902568"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Summarising my Text</a:t>
            </a:r>
          </a:p>
        </p:txBody>
      </p:sp>
      <p:sp>
        <p:nvSpPr>
          <p:cNvPr id="15" name="TextBox 14"/>
          <p:cNvSpPr txBox="1"/>
          <p:nvPr/>
        </p:nvSpPr>
        <p:spPr>
          <a:xfrm>
            <a:off x="921159" y="2700986"/>
            <a:ext cx="2947805"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Ask Questions and </a:t>
            </a:r>
            <a:r>
              <a:rPr lang="en-GB" sz="1600" b="1" dirty="0">
                <a:latin typeface="K26AlphaABC" panose="02000500000000000000" pitchFamily="2" charset="0"/>
                <a:ea typeface="KB3PurplePetals" panose="02000603000000000000" pitchFamily="2" charset="0"/>
              </a:rPr>
              <a:t>Predict</a:t>
            </a:r>
          </a:p>
        </p:txBody>
      </p:sp>
      <p:sp>
        <p:nvSpPr>
          <p:cNvPr id="17" name="TextBox 16"/>
          <p:cNvSpPr txBox="1"/>
          <p:nvPr/>
        </p:nvSpPr>
        <p:spPr>
          <a:xfrm>
            <a:off x="7010684" y="909111"/>
            <a:ext cx="3284460" cy="1785104"/>
          </a:xfrm>
          <a:prstGeom prst="rect">
            <a:avLst/>
          </a:prstGeom>
          <a:noFill/>
        </p:spPr>
        <p:txBody>
          <a:bodyPr wrap="square" rtlCol="0">
            <a:spAutoFit/>
          </a:bodyPr>
          <a:lstStyle/>
          <a:p>
            <a:r>
              <a:rPr lang="en-GB" sz="1000" dirty="0">
                <a:latin typeface="K26AlphaABC" panose="02000500000000000000" pitchFamily="2" charset="0"/>
                <a:ea typeface="KB3PurplePetals" panose="02000603000000000000" pitchFamily="2" charset="0"/>
              </a:rPr>
              <a:t>In Chapter 7, after David is almost caught eavesdropping, he meets up with Jill and Jeffrey. </a:t>
            </a:r>
          </a:p>
          <a:p>
            <a:pPr marL="228600" indent="-228600">
              <a:buAutoNum type="arabicPeriod"/>
            </a:pPr>
            <a:r>
              <a:rPr lang="en-GB" sz="1000" dirty="0">
                <a:latin typeface="K26AlphaABC" panose="02000500000000000000" pitchFamily="2" charset="0"/>
                <a:ea typeface="KB3PurplePetals" panose="02000603000000000000" pitchFamily="2" charset="0"/>
              </a:rPr>
              <a:t>Where do they meet each other? </a:t>
            </a:r>
          </a:p>
          <a:p>
            <a:pPr marL="228600" indent="-228600">
              <a:buAutoNum type="arabicPeriod"/>
            </a:pPr>
            <a:r>
              <a:rPr lang="en-GB" sz="1000" dirty="0">
                <a:latin typeface="K26AlphaABC" panose="02000500000000000000" pitchFamily="2" charset="0"/>
                <a:ea typeface="KB3PurplePetals" panose="02000603000000000000" pitchFamily="2" charset="0"/>
              </a:rPr>
              <a:t>Where do they go to talk? </a:t>
            </a:r>
          </a:p>
          <a:p>
            <a:pPr marL="228600" indent="-228600">
              <a:buAutoNum type="arabicPeriod"/>
            </a:pPr>
            <a:r>
              <a:rPr lang="en-GB" sz="1000" dirty="0">
                <a:latin typeface="K26AlphaABC" panose="02000500000000000000" pitchFamily="2" charset="0"/>
                <a:ea typeface="KB3PurplePetals" panose="02000603000000000000" pitchFamily="2" charset="0"/>
              </a:rPr>
              <a:t>The setting changes unexpectedly in this chapter. Write down the sentence that tells you the story has jumped in time and to a different setting.</a:t>
            </a:r>
          </a:p>
          <a:p>
            <a:pPr marL="228600" indent="-228600">
              <a:buAutoNum type="arabicPeriod"/>
            </a:pPr>
            <a:r>
              <a:rPr lang="en-GB" sz="1000" dirty="0">
                <a:latin typeface="K26AlphaABC" panose="02000500000000000000" pitchFamily="2" charset="0"/>
                <a:ea typeface="KB3PurplePetals" panose="02000603000000000000" pitchFamily="2" charset="0"/>
              </a:rPr>
              <a:t>Where does David go after this setting jump and who does he meet? </a:t>
            </a:r>
          </a:p>
          <a:p>
            <a:pPr marL="228600" indent="-228600">
              <a:buAutoNum type="arabicPeriod"/>
            </a:pPr>
            <a:r>
              <a:rPr lang="en-GB" sz="1000" dirty="0">
                <a:latin typeface="K26AlphaABC" panose="02000500000000000000" pitchFamily="2" charset="0"/>
                <a:ea typeface="KB3PurplePetals" panose="02000603000000000000" pitchFamily="2" charset="0"/>
              </a:rPr>
              <a:t>What are they confused about? </a:t>
            </a:r>
          </a:p>
        </p:txBody>
      </p:sp>
      <p:sp>
        <p:nvSpPr>
          <p:cNvPr id="18" name="TextBox 17"/>
          <p:cNvSpPr txBox="1"/>
          <p:nvPr/>
        </p:nvSpPr>
        <p:spPr>
          <a:xfrm>
            <a:off x="841261" y="495882"/>
            <a:ext cx="3070270"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Predict From Chapter Titles</a:t>
            </a:r>
          </a:p>
        </p:txBody>
      </p:sp>
      <p:sp>
        <p:nvSpPr>
          <p:cNvPr id="19" name="TextBox 18"/>
          <p:cNvSpPr txBox="1"/>
          <p:nvPr/>
        </p:nvSpPr>
        <p:spPr>
          <a:xfrm>
            <a:off x="600600" y="777382"/>
            <a:ext cx="3274682" cy="1754326"/>
          </a:xfrm>
          <a:prstGeom prst="rect">
            <a:avLst/>
          </a:prstGeom>
          <a:noFill/>
        </p:spPr>
        <p:txBody>
          <a:bodyPr wrap="square" rtlCol="0">
            <a:spAutoFit/>
          </a:bodyPr>
          <a:lstStyle/>
          <a:p>
            <a:r>
              <a:rPr lang="en-GB" sz="1200" dirty="0">
                <a:latin typeface="K26AlphaABC" panose="02000500000000000000" pitchFamily="2" charset="0"/>
                <a:ea typeface="KB3PurplePetals" panose="02000603000000000000" pitchFamily="2" charset="0"/>
              </a:rPr>
              <a:t>Using what you know from reading the first 9 chapters of this book, predict: </a:t>
            </a:r>
          </a:p>
          <a:p>
            <a:endParaRPr lang="en-GB" sz="1200" dirty="0">
              <a:latin typeface="K26AlphaABC" panose="02000500000000000000" pitchFamily="2" charset="0"/>
              <a:ea typeface="KB3PurplePetals" panose="02000603000000000000" pitchFamily="2" charset="0"/>
            </a:endParaRPr>
          </a:p>
          <a:p>
            <a:pPr marL="342900" indent="-342900">
              <a:buAutoNum type="arabicPeriod"/>
            </a:pPr>
            <a:r>
              <a:rPr lang="en-GB" sz="1200" dirty="0">
                <a:latin typeface="K26AlphaABC" panose="02000500000000000000" pitchFamily="2" charset="0"/>
                <a:ea typeface="KB3PurplePetals" panose="02000603000000000000" pitchFamily="2" charset="0"/>
              </a:rPr>
              <a:t>What do you think might happen in the Chapter ‘The Inspection’. Write down at least 2 ideas.</a:t>
            </a:r>
          </a:p>
          <a:p>
            <a:pPr marL="342900" indent="-342900">
              <a:buAutoNum type="arabicPeriod"/>
            </a:pPr>
            <a:r>
              <a:rPr lang="en-GB" sz="1200" dirty="0">
                <a:latin typeface="K26AlphaABC" panose="02000500000000000000" pitchFamily="2" charset="0"/>
                <a:ea typeface="KB3PurplePetals" panose="02000603000000000000" pitchFamily="2" charset="0"/>
              </a:rPr>
              <a:t>What do you think might happen in the Chapter ‘Escape!’? Write down at least 2 ideas.</a:t>
            </a:r>
          </a:p>
        </p:txBody>
      </p:sp>
      <p:sp>
        <p:nvSpPr>
          <p:cNvPr id="20" name="TextBox 19"/>
          <p:cNvSpPr txBox="1"/>
          <p:nvPr/>
        </p:nvSpPr>
        <p:spPr>
          <a:xfrm>
            <a:off x="7357059" y="2697991"/>
            <a:ext cx="2914169"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Expanding our Vocabulary</a:t>
            </a:r>
          </a:p>
        </p:txBody>
      </p:sp>
      <p:sp>
        <p:nvSpPr>
          <p:cNvPr id="24" name="TextBox 23"/>
          <p:cNvSpPr txBox="1"/>
          <p:nvPr/>
        </p:nvSpPr>
        <p:spPr>
          <a:xfrm>
            <a:off x="589734" y="5130036"/>
            <a:ext cx="3331498" cy="1938992"/>
          </a:xfrm>
          <a:prstGeom prst="rect">
            <a:avLst/>
          </a:prstGeom>
          <a:noFill/>
        </p:spPr>
        <p:txBody>
          <a:bodyPr wrap="square" rtlCol="0">
            <a:spAutoFit/>
          </a:bodyPr>
          <a:lstStyle/>
          <a:p>
            <a:r>
              <a:rPr lang="en-GB" sz="1000" dirty="0">
                <a:latin typeface="K26AlphaABC" panose="02000500000000000000" pitchFamily="2" charset="0"/>
                <a:ea typeface="KB3PurplePetals" panose="02000603000000000000" pitchFamily="2" charset="0"/>
              </a:rPr>
              <a:t>David tries to find answers by searching the Head Masters’ office and Mr. </a:t>
            </a:r>
            <a:r>
              <a:rPr lang="en-GB" sz="1000" dirty="0" err="1">
                <a:latin typeface="K26AlphaABC" panose="02000500000000000000" pitchFamily="2" charset="0"/>
                <a:ea typeface="KB3PurplePetals" panose="02000603000000000000" pitchFamily="2" charset="0"/>
              </a:rPr>
              <a:t>Kilgraw’s</a:t>
            </a:r>
            <a:r>
              <a:rPr lang="en-GB" sz="1000" dirty="0">
                <a:latin typeface="K26AlphaABC" panose="02000500000000000000" pitchFamily="2" charset="0"/>
                <a:ea typeface="KB3PurplePetals" panose="02000603000000000000" pitchFamily="2" charset="0"/>
              </a:rPr>
              <a:t> study (p 82-85). But he only has more questions. For each question, PREDICT what the answer might be:</a:t>
            </a:r>
          </a:p>
          <a:p>
            <a:pPr marL="228600" indent="-228600">
              <a:buAutoNum type="arabicPeriod"/>
            </a:pPr>
            <a:r>
              <a:rPr lang="en-GB" sz="1000" dirty="0">
                <a:latin typeface="K26AlphaABC" panose="02000500000000000000" pitchFamily="2" charset="0"/>
                <a:ea typeface="KB3PurplePetals" panose="02000603000000000000" pitchFamily="2" charset="0"/>
              </a:rPr>
              <a:t>If there are 2 Headmasters, why is there only 1 of everything in the study?</a:t>
            </a:r>
          </a:p>
          <a:p>
            <a:pPr marL="228600" indent="-228600">
              <a:buAutoNum type="arabicPeriod"/>
            </a:pPr>
            <a:r>
              <a:rPr lang="en-GB" sz="1000" dirty="0">
                <a:latin typeface="K26AlphaABC" panose="02000500000000000000" pitchFamily="2" charset="0"/>
                <a:ea typeface="KB3PurplePetals" panose="02000603000000000000" pitchFamily="2" charset="0"/>
              </a:rPr>
              <a:t>Why does David feel like the pictures in Mr. </a:t>
            </a:r>
            <a:r>
              <a:rPr lang="en-GB" sz="1000" dirty="0" err="1">
                <a:latin typeface="K26AlphaABC" panose="02000500000000000000" pitchFamily="2" charset="0"/>
                <a:ea typeface="KB3PurplePetals" panose="02000603000000000000" pitchFamily="2" charset="0"/>
              </a:rPr>
              <a:t>Kilgraw’s</a:t>
            </a:r>
            <a:r>
              <a:rPr lang="en-GB" sz="1000" dirty="0">
                <a:latin typeface="K26AlphaABC" panose="02000500000000000000" pitchFamily="2" charset="0"/>
                <a:ea typeface="KB3PurplePetals" panose="02000603000000000000" pitchFamily="2" charset="0"/>
              </a:rPr>
              <a:t> study are watching him?</a:t>
            </a:r>
          </a:p>
          <a:p>
            <a:pPr marL="228600" indent="-228600">
              <a:buAutoNum type="arabicPeriod"/>
            </a:pPr>
            <a:r>
              <a:rPr lang="en-GB" sz="1000" dirty="0">
                <a:latin typeface="K26AlphaABC" panose="02000500000000000000" pitchFamily="2" charset="0"/>
                <a:ea typeface="KB3PurplePetals" panose="02000603000000000000" pitchFamily="2" charset="0"/>
              </a:rPr>
              <a:t>Why do the children at the school have fake names?</a:t>
            </a:r>
          </a:p>
          <a:p>
            <a:pPr marL="228600" indent="-228600">
              <a:buAutoNum type="arabicPeriod"/>
            </a:pPr>
            <a:r>
              <a:rPr lang="en-GB" sz="1000" dirty="0">
                <a:latin typeface="K26AlphaABC" panose="02000500000000000000" pitchFamily="2" charset="0"/>
                <a:ea typeface="KB3PurplePetals" panose="02000603000000000000" pitchFamily="2" charset="0"/>
              </a:rPr>
              <a:t>Why does the ring burn David but not Mr. </a:t>
            </a:r>
            <a:r>
              <a:rPr lang="en-GB" sz="1000" dirty="0" err="1">
                <a:latin typeface="K26AlphaABC" panose="02000500000000000000" pitchFamily="2" charset="0"/>
                <a:ea typeface="KB3PurplePetals" panose="02000603000000000000" pitchFamily="2" charset="0"/>
              </a:rPr>
              <a:t>Kilgraw</a:t>
            </a:r>
            <a:r>
              <a:rPr lang="en-GB" sz="1000" dirty="0">
                <a:latin typeface="K26AlphaABC" panose="02000500000000000000" pitchFamily="2" charset="0"/>
                <a:ea typeface="KB3PurplePetals" panose="02000603000000000000" pitchFamily="2" charset="0"/>
              </a:rPr>
              <a:t>?</a:t>
            </a:r>
          </a:p>
        </p:txBody>
      </p:sp>
      <p:sp>
        <p:nvSpPr>
          <p:cNvPr id="25" name="TextBox 24"/>
          <p:cNvSpPr txBox="1"/>
          <p:nvPr/>
        </p:nvSpPr>
        <p:spPr>
          <a:xfrm>
            <a:off x="664204" y="485791"/>
            <a:ext cx="250455" cy="369332"/>
          </a:xfrm>
          <a:prstGeom prst="rect">
            <a:avLst/>
          </a:prstGeom>
          <a:noFill/>
        </p:spPr>
        <p:txBody>
          <a:bodyPr wrap="square" rtlCol="0">
            <a:spAutoFit/>
          </a:bodyPr>
          <a:lstStyle/>
          <a:p>
            <a:r>
              <a:rPr lang="en-GB" dirty="0">
                <a:latin typeface="K26AlphaABC" panose="02000500000000000000" pitchFamily="2" charset="0"/>
              </a:rPr>
              <a:t>1</a:t>
            </a:r>
          </a:p>
        </p:txBody>
      </p:sp>
      <p:sp>
        <p:nvSpPr>
          <p:cNvPr id="26" name="TextBox 25"/>
          <p:cNvSpPr txBox="1"/>
          <p:nvPr/>
        </p:nvSpPr>
        <p:spPr>
          <a:xfrm>
            <a:off x="3847392" y="467383"/>
            <a:ext cx="250455" cy="369332"/>
          </a:xfrm>
          <a:prstGeom prst="rect">
            <a:avLst/>
          </a:prstGeom>
          <a:noFill/>
        </p:spPr>
        <p:txBody>
          <a:bodyPr wrap="square" rtlCol="0">
            <a:spAutoFit/>
          </a:bodyPr>
          <a:lstStyle/>
          <a:p>
            <a:r>
              <a:rPr lang="en-GB" dirty="0">
                <a:latin typeface="K26AlphaABC" panose="02000500000000000000" pitchFamily="2" charset="0"/>
              </a:rPr>
              <a:t>2</a:t>
            </a:r>
          </a:p>
        </p:txBody>
      </p:sp>
      <p:sp>
        <p:nvSpPr>
          <p:cNvPr id="27" name="TextBox 26"/>
          <p:cNvSpPr txBox="1"/>
          <p:nvPr/>
        </p:nvSpPr>
        <p:spPr>
          <a:xfrm>
            <a:off x="7085338" y="467383"/>
            <a:ext cx="250455" cy="369332"/>
          </a:xfrm>
          <a:prstGeom prst="rect">
            <a:avLst/>
          </a:prstGeom>
          <a:noFill/>
        </p:spPr>
        <p:txBody>
          <a:bodyPr wrap="square" rtlCol="0">
            <a:spAutoFit/>
          </a:bodyPr>
          <a:lstStyle/>
          <a:p>
            <a:r>
              <a:rPr lang="en-GB" dirty="0">
                <a:latin typeface="K26AlphaABC" panose="02000500000000000000" pitchFamily="2" charset="0"/>
              </a:rPr>
              <a:t>3</a:t>
            </a:r>
          </a:p>
        </p:txBody>
      </p:sp>
      <p:sp>
        <p:nvSpPr>
          <p:cNvPr id="28" name="TextBox 27"/>
          <p:cNvSpPr txBox="1"/>
          <p:nvPr/>
        </p:nvSpPr>
        <p:spPr>
          <a:xfrm>
            <a:off x="659228" y="2682610"/>
            <a:ext cx="250455" cy="369332"/>
          </a:xfrm>
          <a:prstGeom prst="rect">
            <a:avLst/>
          </a:prstGeom>
          <a:noFill/>
        </p:spPr>
        <p:txBody>
          <a:bodyPr wrap="square" rtlCol="0">
            <a:spAutoFit/>
          </a:bodyPr>
          <a:lstStyle/>
          <a:p>
            <a:r>
              <a:rPr lang="en-GB" dirty="0">
                <a:latin typeface="K26AlphaABC" panose="02000500000000000000" pitchFamily="2" charset="0"/>
              </a:rPr>
              <a:t>4</a:t>
            </a:r>
          </a:p>
        </p:txBody>
      </p:sp>
      <p:sp>
        <p:nvSpPr>
          <p:cNvPr id="29" name="TextBox 28"/>
          <p:cNvSpPr txBox="1"/>
          <p:nvPr/>
        </p:nvSpPr>
        <p:spPr>
          <a:xfrm>
            <a:off x="3838816" y="2709962"/>
            <a:ext cx="250455" cy="369332"/>
          </a:xfrm>
          <a:prstGeom prst="rect">
            <a:avLst/>
          </a:prstGeom>
          <a:noFill/>
        </p:spPr>
        <p:txBody>
          <a:bodyPr wrap="square" rtlCol="0">
            <a:spAutoFit/>
          </a:bodyPr>
          <a:lstStyle/>
          <a:p>
            <a:r>
              <a:rPr lang="en-GB" dirty="0">
                <a:latin typeface="K26AlphaABC" panose="02000500000000000000" pitchFamily="2" charset="0"/>
              </a:rPr>
              <a:t>5</a:t>
            </a:r>
          </a:p>
        </p:txBody>
      </p:sp>
      <p:sp>
        <p:nvSpPr>
          <p:cNvPr id="30" name="TextBox 29"/>
          <p:cNvSpPr txBox="1"/>
          <p:nvPr/>
        </p:nvSpPr>
        <p:spPr>
          <a:xfrm>
            <a:off x="7085338" y="2681014"/>
            <a:ext cx="250455" cy="369332"/>
          </a:xfrm>
          <a:prstGeom prst="rect">
            <a:avLst/>
          </a:prstGeom>
          <a:noFill/>
        </p:spPr>
        <p:txBody>
          <a:bodyPr wrap="square" rtlCol="0">
            <a:spAutoFit/>
          </a:bodyPr>
          <a:lstStyle/>
          <a:p>
            <a:r>
              <a:rPr lang="en-GB" dirty="0">
                <a:latin typeface="K26AlphaABC" panose="02000500000000000000" pitchFamily="2" charset="0"/>
              </a:rPr>
              <a:t>6</a:t>
            </a:r>
          </a:p>
        </p:txBody>
      </p:sp>
      <p:sp>
        <p:nvSpPr>
          <p:cNvPr id="31" name="TextBox 30"/>
          <p:cNvSpPr txBox="1"/>
          <p:nvPr/>
        </p:nvSpPr>
        <p:spPr>
          <a:xfrm>
            <a:off x="640003" y="4852093"/>
            <a:ext cx="250455" cy="369332"/>
          </a:xfrm>
          <a:prstGeom prst="rect">
            <a:avLst/>
          </a:prstGeom>
          <a:noFill/>
        </p:spPr>
        <p:txBody>
          <a:bodyPr wrap="square" rtlCol="0">
            <a:spAutoFit/>
          </a:bodyPr>
          <a:lstStyle/>
          <a:p>
            <a:r>
              <a:rPr lang="en-GB" dirty="0">
                <a:latin typeface="K26AlphaABC" panose="02000500000000000000" pitchFamily="2" charset="0"/>
              </a:rPr>
              <a:t>7</a:t>
            </a:r>
          </a:p>
        </p:txBody>
      </p:sp>
      <p:sp>
        <p:nvSpPr>
          <p:cNvPr id="32" name="TextBox 31"/>
          <p:cNvSpPr txBox="1"/>
          <p:nvPr/>
        </p:nvSpPr>
        <p:spPr>
          <a:xfrm>
            <a:off x="3838815" y="4852093"/>
            <a:ext cx="250455" cy="369332"/>
          </a:xfrm>
          <a:prstGeom prst="rect">
            <a:avLst/>
          </a:prstGeom>
          <a:noFill/>
        </p:spPr>
        <p:txBody>
          <a:bodyPr wrap="square" rtlCol="0">
            <a:spAutoFit/>
          </a:bodyPr>
          <a:lstStyle/>
          <a:p>
            <a:r>
              <a:rPr lang="en-GB" dirty="0">
                <a:latin typeface="K26AlphaABC" panose="02000500000000000000" pitchFamily="2" charset="0"/>
              </a:rPr>
              <a:t>8</a:t>
            </a:r>
          </a:p>
        </p:txBody>
      </p:sp>
      <p:sp>
        <p:nvSpPr>
          <p:cNvPr id="33" name="TextBox 32"/>
          <p:cNvSpPr txBox="1"/>
          <p:nvPr/>
        </p:nvSpPr>
        <p:spPr>
          <a:xfrm>
            <a:off x="7085338" y="4871989"/>
            <a:ext cx="250455" cy="369332"/>
          </a:xfrm>
          <a:prstGeom prst="rect">
            <a:avLst/>
          </a:prstGeom>
          <a:noFill/>
        </p:spPr>
        <p:txBody>
          <a:bodyPr wrap="square" rtlCol="0">
            <a:spAutoFit/>
          </a:bodyPr>
          <a:lstStyle/>
          <a:p>
            <a:r>
              <a:rPr lang="en-GB" dirty="0">
                <a:latin typeface="K26AlphaABC" panose="02000500000000000000" pitchFamily="2" charset="0"/>
              </a:rPr>
              <a:t>9</a:t>
            </a:r>
          </a:p>
        </p:txBody>
      </p:sp>
      <p:sp>
        <p:nvSpPr>
          <p:cNvPr id="35" name="TextBox 34"/>
          <p:cNvSpPr txBox="1"/>
          <p:nvPr/>
        </p:nvSpPr>
        <p:spPr>
          <a:xfrm>
            <a:off x="7263977" y="496540"/>
            <a:ext cx="3059307" cy="523220"/>
          </a:xfrm>
          <a:prstGeom prst="rect">
            <a:avLst/>
          </a:prstGeom>
          <a:noFill/>
        </p:spPr>
        <p:txBody>
          <a:bodyPr wrap="square" rtlCol="0">
            <a:spAutoFit/>
          </a:bodyPr>
          <a:lstStyle/>
          <a:p>
            <a:r>
              <a:rPr lang="en-GB" sz="1400" dirty="0">
                <a:latin typeface="K26AlphaABC" panose="02000500000000000000" pitchFamily="2" charset="0"/>
                <a:ea typeface="KB3PurplePetals" panose="02000603000000000000" pitchFamily="2" charset="0"/>
              </a:rPr>
              <a:t>Story Structure: </a:t>
            </a:r>
          </a:p>
          <a:p>
            <a:r>
              <a:rPr lang="en-GB" sz="1400" dirty="0">
                <a:latin typeface="K26AlphaABC" panose="02000500000000000000" pitchFamily="2" charset="0"/>
                <a:ea typeface="KB3PurplePetals" panose="02000603000000000000" pitchFamily="2" charset="0"/>
              </a:rPr>
              <a:t>Noticing Setting Changes</a:t>
            </a:r>
          </a:p>
        </p:txBody>
      </p:sp>
      <p:sp>
        <p:nvSpPr>
          <p:cNvPr id="34" name="TextBox 33"/>
          <p:cNvSpPr txBox="1"/>
          <p:nvPr/>
        </p:nvSpPr>
        <p:spPr>
          <a:xfrm>
            <a:off x="7033600" y="2961931"/>
            <a:ext cx="3180795" cy="1954381"/>
          </a:xfrm>
          <a:prstGeom prst="rect">
            <a:avLst/>
          </a:prstGeom>
          <a:noFill/>
        </p:spPr>
        <p:txBody>
          <a:bodyPr wrap="square" rtlCol="0">
            <a:spAutoFit/>
          </a:bodyPr>
          <a:lstStyle/>
          <a:p>
            <a:r>
              <a:rPr lang="en-GB" sz="1100" dirty="0">
                <a:latin typeface="K26AlphaABC" panose="02000500000000000000" pitchFamily="2" charset="0"/>
                <a:ea typeface="KB3PurplePetals" panose="02000603000000000000" pitchFamily="2" charset="0"/>
              </a:rPr>
              <a:t>Using your ‘Expanding our Vocabulary’ sheet:</a:t>
            </a:r>
          </a:p>
          <a:p>
            <a:endParaRPr lang="en-GB" sz="1100" dirty="0">
              <a:latin typeface="K26AlphaABC" panose="02000500000000000000" pitchFamily="2" charset="0"/>
              <a:ea typeface="KB3PurplePetals" panose="02000603000000000000" pitchFamily="2" charset="0"/>
            </a:endParaRPr>
          </a:p>
          <a:p>
            <a:pPr marL="228600" indent="-228600">
              <a:buAutoNum type="arabicPeriod"/>
            </a:pPr>
            <a:r>
              <a:rPr lang="en-GB" sz="1100" dirty="0">
                <a:latin typeface="K26AlphaABC" panose="02000500000000000000" pitchFamily="2" charset="0"/>
                <a:ea typeface="KB3PurplePetals" panose="02000603000000000000" pitchFamily="2" charset="0"/>
              </a:rPr>
              <a:t>Complete the table on your Vocabulary sheet. First, read your words in your book and try to figure out what they mean. Use a dictionary to check.</a:t>
            </a:r>
          </a:p>
          <a:p>
            <a:pPr marL="228600" indent="-228600">
              <a:buAutoNum type="arabicPeriod"/>
            </a:pPr>
            <a:r>
              <a:rPr lang="en-GB" sz="1100" dirty="0">
                <a:latin typeface="K26AlphaABC" panose="02000500000000000000" pitchFamily="2" charset="0"/>
                <a:ea typeface="KB3PurplePetals" panose="02000603000000000000" pitchFamily="2" charset="0"/>
              </a:rPr>
              <a:t>Write an interesting sentence that shows you understand and know how to use each word. Think about how your words are used in the book to help you.</a:t>
            </a:r>
          </a:p>
        </p:txBody>
      </p:sp>
      <p:sp>
        <p:nvSpPr>
          <p:cNvPr id="36" name="TextBox 35"/>
          <p:cNvSpPr txBox="1"/>
          <p:nvPr/>
        </p:nvSpPr>
        <p:spPr>
          <a:xfrm>
            <a:off x="868449" y="4861673"/>
            <a:ext cx="2947805" cy="338554"/>
          </a:xfrm>
          <a:prstGeom prst="rect">
            <a:avLst/>
          </a:prstGeom>
          <a:noFill/>
        </p:spPr>
        <p:txBody>
          <a:bodyPr wrap="square" rtlCol="0">
            <a:spAutoFit/>
          </a:bodyPr>
          <a:lstStyle/>
          <a:p>
            <a:r>
              <a:rPr lang="en-GB" sz="1600" dirty="0">
                <a:latin typeface="K26AlphaABC" panose="02000500000000000000" pitchFamily="2" charset="0"/>
                <a:ea typeface="KB3PurplePetals" panose="02000603000000000000" pitchFamily="2" charset="0"/>
              </a:rPr>
              <a:t>Ask Questions and </a:t>
            </a:r>
            <a:r>
              <a:rPr lang="en-GB" sz="1600" b="1" dirty="0">
                <a:latin typeface="K26AlphaABC" panose="02000500000000000000" pitchFamily="2" charset="0"/>
                <a:ea typeface="KB3PurplePetals" panose="02000603000000000000" pitchFamily="2" charset="0"/>
              </a:rPr>
              <a:t>Predict</a:t>
            </a:r>
          </a:p>
        </p:txBody>
      </p:sp>
      <p:pic>
        <p:nvPicPr>
          <p:cNvPr id="5" name="Picture 4" descr="The &lt;strong&gt;Compass&lt;/strong&gt; Die measures 4.25&quot; x 4.25&quot; when assembl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7227" y="5379609"/>
            <a:ext cx="930528" cy="840267"/>
          </a:xfrm>
          <a:prstGeom prst="rect">
            <a:avLst/>
          </a:prstGeom>
        </p:spPr>
      </p:pic>
    </p:spTree>
    <p:extLst>
      <p:ext uri="{BB962C8B-B14F-4D97-AF65-F5344CB8AC3E}">
        <p14:creationId xmlns:p14="http://schemas.microsoft.com/office/powerpoint/2010/main" val="16840624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2091</TotalTime>
  <Words>6806</Words>
  <Application>Microsoft Office PowerPoint</Application>
  <PresentationFormat>Custom</PresentationFormat>
  <Paragraphs>943</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K26AlphaSans</vt:lpstr>
      <vt:lpstr>KB3JustAQuickNote</vt:lpstr>
      <vt:lpstr>Arial</vt:lpstr>
      <vt:lpstr>K26AlphaABC</vt:lpstr>
      <vt:lpstr>Calibri Light</vt:lpstr>
      <vt:lpstr>KB3PurplePetals</vt:lpstr>
      <vt:lpstr>Calibri</vt:lpstr>
      <vt:lpstr>Office Theme</vt:lpstr>
      <vt:lpstr>PowerPoint Presentation</vt:lpstr>
      <vt:lpstr>PowerPoint Presentation</vt:lpstr>
      <vt:lpstr>Building our Vocabulary</vt:lpstr>
      <vt:lpstr>Making Connections</vt:lpstr>
      <vt:lpstr>PowerPoint Presentation</vt:lpstr>
      <vt:lpstr>PowerPoint Presentation</vt:lpstr>
      <vt:lpstr>Building our Vocabulary</vt:lpstr>
      <vt:lpstr>Making Connections</vt:lpstr>
      <vt:lpstr>PowerPoint Presentation</vt:lpstr>
      <vt:lpstr>PowerPoint Presentation</vt:lpstr>
      <vt:lpstr>Building our Vocabulary</vt:lpstr>
      <vt:lpstr>PowerPoint Presentation</vt:lpstr>
      <vt:lpstr>PowerPoint Presentation</vt:lpstr>
      <vt:lpstr>Building our Vocabulary</vt:lpstr>
      <vt:lpstr>PowerPoint Presentation</vt:lpstr>
      <vt:lpstr>PowerPoint Presentation</vt:lpstr>
      <vt:lpstr>PowerPoint Presentation</vt:lpstr>
      <vt:lpstr>PowerPoint Presentation</vt:lpstr>
      <vt:lpstr>Building our Vocabulary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Carolyn Johnston</dc:creator>
  <cp:lastModifiedBy>Carolyn Johnston</cp:lastModifiedBy>
  <cp:revision>126</cp:revision>
  <cp:lastPrinted>2016-05-12T20:48:33Z</cp:lastPrinted>
  <dcterms:created xsi:type="dcterms:W3CDTF">2015-08-22T11:12:22Z</dcterms:created>
  <dcterms:modified xsi:type="dcterms:W3CDTF">2018-05-21T19:15:28Z</dcterms:modified>
</cp:coreProperties>
</file>